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96" r:id="rId5"/>
    <p:sldId id="295" r:id="rId6"/>
    <p:sldId id="305" r:id="rId7"/>
    <p:sldId id="348" r:id="rId8"/>
    <p:sldId id="304" r:id="rId9"/>
    <p:sldId id="345" r:id="rId10"/>
    <p:sldId id="346" r:id="rId11"/>
    <p:sldId id="321" r:id="rId12"/>
    <p:sldId id="323" r:id="rId13"/>
    <p:sldId id="322" r:id="rId14"/>
    <p:sldId id="324" r:id="rId15"/>
    <p:sldId id="326" r:id="rId16"/>
    <p:sldId id="339" r:id="rId17"/>
    <p:sldId id="325" r:id="rId18"/>
    <p:sldId id="327" r:id="rId19"/>
    <p:sldId id="340" r:id="rId20"/>
    <p:sldId id="328" r:id="rId21"/>
    <p:sldId id="301" r:id="rId22"/>
    <p:sldId id="347" r:id="rId23"/>
    <p:sldId id="331" r:id="rId24"/>
    <p:sldId id="342" r:id="rId25"/>
    <p:sldId id="343" r:id="rId26"/>
    <p:sldId id="332" r:id="rId27"/>
    <p:sldId id="333" r:id="rId28"/>
    <p:sldId id="338" r:id="rId29"/>
    <p:sldId id="334" r:id="rId30"/>
    <p:sldId id="351" r:id="rId31"/>
    <p:sldId id="336"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5B96"/>
    <a:srgbClr val="3E9288"/>
    <a:srgbClr val="FFFFFF"/>
    <a:srgbClr val="F8F8F8"/>
    <a:srgbClr val="3B6FB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70403" autoAdjust="0"/>
  </p:normalViewPr>
  <p:slideViewPr>
    <p:cSldViewPr snapToGrid="0">
      <p:cViewPr varScale="1">
        <p:scale>
          <a:sx n="60" d="100"/>
          <a:sy n="60" d="100"/>
        </p:scale>
        <p:origin x="1536" y="48"/>
      </p:cViewPr>
      <p:guideLst/>
    </p:cSldViewPr>
  </p:slideViewPr>
  <p:notesTextViewPr>
    <p:cViewPr>
      <p:scale>
        <a:sx n="125" d="100"/>
        <a:sy n="125" d="100"/>
      </p:scale>
      <p:origin x="0" y="0"/>
    </p:cViewPr>
  </p:notesTextViewPr>
  <p:notesViewPr>
    <p:cSldViewPr snapToGrid="0">
      <p:cViewPr varScale="1">
        <p:scale>
          <a:sx n="49" d="100"/>
          <a:sy n="49" d="100"/>
        </p:scale>
        <p:origin x="2733"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64B9691-87D6-48EF-9BFD-698344D045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286BE10E-3BBD-4023-B684-892AE173FF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02328F-004D-4D3A-9F80-6B7A705D1367}" type="datetimeFigureOut">
              <a:rPr kumimoji="1" lang="ja-JP" altLang="en-US" smtClean="0"/>
              <a:t>2021/11/12</a:t>
            </a:fld>
            <a:endParaRPr kumimoji="1" lang="ja-JP" altLang="en-US"/>
          </a:p>
        </p:txBody>
      </p:sp>
      <p:sp>
        <p:nvSpPr>
          <p:cNvPr id="4" name="フッター プレースホルダー 3">
            <a:extLst>
              <a:ext uri="{FF2B5EF4-FFF2-40B4-BE49-F238E27FC236}">
                <a16:creationId xmlns:a16="http://schemas.microsoft.com/office/drawing/2014/main" id="{F6367B9F-A0B4-4348-9C4B-89D15EDCB2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42CC2C2F-D89E-474B-9003-7069E7D90C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DCC25F-5D23-455B-B707-89EC30CA97BB}" type="slidenum">
              <a:rPr kumimoji="1" lang="ja-JP" altLang="en-US" smtClean="0"/>
              <a:t>‹#›</a:t>
            </a:fld>
            <a:endParaRPr kumimoji="1" lang="ja-JP" altLang="en-US"/>
          </a:p>
        </p:txBody>
      </p:sp>
    </p:spTree>
    <p:extLst>
      <p:ext uri="{BB962C8B-B14F-4D97-AF65-F5344CB8AC3E}">
        <p14:creationId xmlns:p14="http://schemas.microsoft.com/office/powerpoint/2010/main" val="3445749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0887C-0EF1-4AC1-9E9B-79863B12620D}" type="datetimeFigureOut">
              <a:rPr kumimoji="1" lang="ja-JP" altLang="en-US" smtClean="0"/>
              <a:t>2021/11/12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A420A-BDF0-4775-9670-07D3BFB5E94B}" type="slidenum">
              <a:rPr kumimoji="1" lang="ja-JP" altLang="en-US" smtClean="0"/>
              <a:t>‹#›</a:t>
            </a:fld>
            <a:endParaRPr kumimoji="1" lang="ja-JP" altLang="en-US"/>
          </a:p>
        </p:txBody>
      </p:sp>
    </p:spTree>
    <p:extLst>
      <p:ext uri="{BB962C8B-B14F-4D97-AF65-F5344CB8AC3E}">
        <p14:creationId xmlns:p14="http://schemas.microsoft.com/office/powerpoint/2010/main" val="17996778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発表前に先立ちまして，タイトルを変更しました．</a:t>
            </a:r>
            <a:endParaRPr kumimoji="1" lang="en-US" altLang="ja-JP" dirty="0"/>
          </a:p>
          <a:p>
            <a:r>
              <a:rPr lang="ja-JP" altLang="en-US" b="0" i="0" dirty="0">
                <a:solidFill>
                  <a:srgbClr val="000000"/>
                </a:solidFill>
                <a:effectLst/>
                <a:latin typeface="Roboto" panose="02000000000000000000" pitchFamily="2" charset="0"/>
              </a:rPr>
              <a:t>月</a:t>
            </a:r>
            <a:r>
              <a:rPr lang="en-US" altLang="ja-JP" b="0" i="0" dirty="0">
                <a:solidFill>
                  <a:srgbClr val="000000"/>
                </a:solidFill>
                <a:effectLst/>
                <a:latin typeface="Roboto" panose="02000000000000000000" pitchFamily="2" charset="0"/>
              </a:rPr>
              <a:t>/</a:t>
            </a:r>
            <a:r>
              <a:rPr lang="ja-JP" altLang="en-US" b="0" i="0" dirty="0">
                <a:solidFill>
                  <a:srgbClr val="000000"/>
                </a:solidFill>
                <a:effectLst/>
                <a:latin typeface="Roboto" panose="02000000000000000000" pitchFamily="2" charset="0"/>
              </a:rPr>
              <a:t>惑星の洞孔における</a:t>
            </a:r>
            <a:r>
              <a:rPr kumimoji="1" lang="ja-JP" altLang="en-US" b="0" i="0" dirty="0">
                <a:solidFill>
                  <a:srgbClr val="000000"/>
                </a:solidFill>
                <a:effectLst/>
                <a:latin typeface="Roboto" panose="02000000000000000000" pitchFamily="2" charset="0"/>
              </a:rPr>
              <a:t>　って書いていたんですが</a:t>
            </a:r>
            <a:endParaRPr kumimoji="1" lang="en-US" altLang="ja-JP" b="0" i="0" dirty="0">
              <a:solidFill>
                <a:srgbClr val="000000"/>
              </a:solidFill>
              <a:effectLst/>
              <a:latin typeface="Roboto" panose="02000000000000000000" pitchFamily="2" charset="0"/>
            </a:endParaRPr>
          </a:p>
          <a:p>
            <a:r>
              <a:rPr lang="ja-JP" altLang="en-US" b="0" i="0" dirty="0">
                <a:solidFill>
                  <a:srgbClr val="000000"/>
                </a:solidFill>
                <a:effectLst/>
                <a:latin typeface="Roboto" panose="02000000000000000000" pitchFamily="2" charset="0"/>
              </a:rPr>
              <a:t>月</a:t>
            </a:r>
            <a:r>
              <a:rPr lang="en-US" altLang="ja-JP" b="0" i="0" dirty="0">
                <a:solidFill>
                  <a:srgbClr val="000000"/>
                </a:solidFill>
                <a:effectLst/>
                <a:latin typeface="Roboto" panose="02000000000000000000" pitchFamily="2" charset="0"/>
              </a:rPr>
              <a:t>/</a:t>
            </a:r>
            <a:r>
              <a:rPr lang="ja-JP" altLang="en-US" b="0" i="0" dirty="0">
                <a:solidFill>
                  <a:srgbClr val="000000"/>
                </a:solidFill>
                <a:effectLst/>
                <a:latin typeface="Roboto" panose="02000000000000000000" pitchFamily="2" charset="0"/>
              </a:rPr>
              <a:t>惑星の 縦孔どうくつ に変更しました．</a:t>
            </a:r>
            <a:endParaRPr lang="en-US" altLang="ja-JP" b="0" i="0" dirty="0">
              <a:solidFill>
                <a:srgbClr val="000000"/>
              </a:solidFill>
              <a:effectLst/>
              <a:latin typeface="Roboto" panose="02000000000000000000" pitchFamily="2" charset="0"/>
            </a:endParaRPr>
          </a:p>
          <a:p>
            <a:endParaRPr kumimoji="1" lang="en-US" altLang="ja-JP" b="0" i="0" dirty="0">
              <a:solidFill>
                <a:srgbClr val="000000"/>
              </a:solidFill>
              <a:effectLst/>
              <a:latin typeface="Roboto" panose="02000000000000000000" pitchFamily="2" charset="0"/>
            </a:endParaRPr>
          </a:p>
          <a:p>
            <a:r>
              <a:rPr kumimoji="1" lang="ja-JP" altLang="en-US" b="0" i="0" dirty="0">
                <a:solidFill>
                  <a:srgbClr val="000000"/>
                </a:solidFill>
                <a:effectLst/>
                <a:latin typeface="Roboto" panose="02000000000000000000" pitchFamily="2" charset="0"/>
              </a:rPr>
              <a:t>前もってよろしくおねがいします．</a:t>
            </a:r>
            <a:endParaRPr kumimoji="1" lang="en-US" altLang="ja-JP" b="0" i="0" dirty="0">
              <a:solidFill>
                <a:srgbClr val="000000"/>
              </a:solidFill>
              <a:effectLst/>
              <a:latin typeface="Roboto" panose="02000000000000000000" pitchFamily="2" charset="0"/>
            </a:endParaRPr>
          </a:p>
          <a:p>
            <a:endParaRPr kumimoji="1" lang="en-US" altLang="ja-JP" dirty="0"/>
          </a:p>
          <a:p>
            <a:r>
              <a:rPr kumimoji="1" lang="ja-JP" altLang="en-US" dirty="0"/>
              <a:t>さて，改めて</a:t>
            </a:r>
            <a:endParaRPr kumimoji="1" lang="en-US" altLang="ja-JP" dirty="0"/>
          </a:p>
          <a:p>
            <a:r>
              <a:rPr kumimoji="1" lang="ja-JP" altLang="en-US" dirty="0"/>
              <a:t>月惑星の縦孔どうくつ　における探査ローバーの研究動向と題しまして</a:t>
            </a:r>
            <a:endParaRPr kumimoji="1" lang="en-US" altLang="ja-JP" dirty="0"/>
          </a:p>
          <a:p>
            <a:r>
              <a:rPr kumimoji="1" lang="ja-JP" altLang="en-US" dirty="0"/>
              <a:t>久保田研</a:t>
            </a:r>
            <a:r>
              <a:rPr kumimoji="1" lang="en-US" altLang="ja-JP" dirty="0"/>
              <a:t>M1</a:t>
            </a:r>
            <a:r>
              <a:rPr kumimoji="1" lang="ja-JP" altLang="en-US" dirty="0"/>
              <a:t>の　稲原　が　発表します．</a:t>
            </a:r>
            <a:endParaRPr kumimoji="1" lang="en-US" altLang="ja-JP" dirty="0"/>
          </a:p>
          <a:p>
            <a:endParaRPr kumimoji="1" lang="en-US" altLang="ja-JP" dirty="0"/>
          </a:p>
          <a:p>
            <a:r>
              <a:rPr kumimoji="1" lang="ja-JP" altLang="en-US" dirty="0"/>
              <a:t>よろしくおねがいします．</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a:t>
            </a:fld>
            <a:endParaRPr kumimoji="1" lang="ja-JP" altLang="en-US"/>
          </a:p>
        </p:txBody>
      </p:sp>
    </p:spTree>
    <p:extLst>
      <p:ext uri="{BB962C8B-B14F-4D97-AF65-F5344CB8AC3E}">
        <p14:creationId xmlns:p14="http://schemas.microsoft.com/office/powerpoint/2010/main" val="1337502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前のスライドでアクセルの説明をしたんですけど，</a:t>
            </a:r>
            <a:endParaRPr kumimoji="1" lang="en-US" altLang="ja-JP" dirty="0"/>
          </a:p>
          <a:p>
            <a:r>
              <a:rPr kumimoji="1" lang="ja-JP" altLang="en-US" dirty="0"/>
              <a:t>これを踏まえて，</a:t>
            </a:r>
            <a:r>
              <a:rPr kumimoji="1" lang="en-US" altLang="ja-JP" dirty="0" err="1"/>
              <a:t>DuAxel</a:t>
            </a:r>
            <a:r>
              <a:rPr kumimoji="1" lang="ja-JP" altLang="en-US" dirty="0"/>
              <a:t>のミッションを説明していきます．</a:t>
            </a:r>
            <a:endParaRPr kumimoji="1" lang="en-US" altLang="ja-JP" dirty="0"/>
          </a:p>
          <a:p>
            <a:endParaRPr kumimoji="1" lang="en-US" altLang="ja-JP" dirty="0"/>
          </a:p>
          <a:p>
            <a:r>
              <a:rPr kumimoji="1" lang="ja-JP" altLang="en-US" dirty="0"/>
              <a:t>まずは，</a:t>
            </a:r>
            <a:r>
              <a:rPr kumimoji="1" lang="en-US" altLang="ja-JP" dirty="0" err="1"/>
              <a:t>DuAxel</a:t>
            </a:r>
            <a:r>
              <a:rPr kumimoji="1" lang="ja-JP" altLang="en-US" dirty="0"/>
              <a:t>が孔の近くまで４輪で動いていきます．</a:t>
            </a:r>
            <a:endParaRPr kumimoji="1" lang="en-US" altLang="ja-JP" dirty="0"/>
          </a:p>
          <a:p>
            <a:r>
              <a:rPr kumimoji="1" lang="ja-JP" altLang="en-US" dirty="0"/>
              <a:t>孔の近くに</a:t>
            </a:r>
            <a:r>
              <a:rPr kumimoji="1" lang="en-US" altLang="ja-JP" dirty="0" err="1"/>
              <a:t>DuAxel</a:t>
            </a:r>
            <a:r>
              <a:rPr kumimoji="1" lang="ja-JP" altLang="en-US" dirty="0"/>
              <a:t>がつくと，</a:t>
            </a:r>
            <a:r>
              <a:rPr kumimoji="1" lang="en-US" altLang="ja-JP" dirty="0" err="1"/>
              <a:t>DuAxel</a:t>
            </a:r>
            <a:r>
              <a:rPr kumimoji="1" lang="ja-JP" altLang="en-US" dirty="0"/>
              <a:t>は</a:t>
            </a:r>
            <a:r>
              <a:rPr kumimoji="1" lang="en-US" altLang="ja-JP" dirty="0"/>
              <a:t>2</a:t>
            </a:r>
            <a:r>
              <a:rPr kumimoji="1" lang="ja-JP" altLang="en-US" dirty="0"/>
              <a:t>つのアクセルに分離します．</a:t>
            </a:r>
            <a:endParaRPr kumimoji="1" lang="en-US" altLang="ja-JP" dirty="0"/>
          </a:p>
          <a:p>
            <a:endParaRPr kumimoji="1" lang="en-US" altLang="ja-JP" dirty="0"/>
          </a:p>
          <a:p>
            <a:r>
              <a:rPr kumimoji="1" lang="ja-JP" altLang="en-US" dirty="0"/>
              <a:t>分離したアクセルは，テザーで繋がれながら崖を降りていってもう一つは孔の近くでまってます．</a:t>
            </a:r>
            <a:endParaRPr kumimoji="1" lang="en-US" altLang="ja-JP" dirty="0"/>
          </a:p>
          <a:p>
            <a:endParaRPr kumimoji="1" lang="en-US" altLang="ja-JP" dirty="0"/>
          </a:p>
          <a:p>
            <a:r>
              <a:rPr kumimoji="1" lang="ja-JP" altLang="en-US" dirty="0"/>
              <a:t>こんなかんじで変形をうまく利用して動くロボットです．</a:t>
            </a:r>
            <a:endParaRPr kumimoji="1" lang="en-US" altLang="ja-JP" dirty="0"/>
          </a:p>
          <a:p>
            <a:r>
              <a:rPr kumimoji="1" lang="ja-JP" altLang="en-US" dirty="0"/>
              <a:t>次にダイダロスについて説明します．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10</a:t>
            </a:fld>
            <a:endParaRPr kumimoji="1" lang="ja-JP" altLang="en-US"/>
          </a:p>
        </p:txBody>
      </p:sp>
    </p:spTree>
    <p:extLst>
      <p:ext uri="{BB962C8B-B14F-4D97-AF65-F5344CB8AC3E}">
        <p14:creationId xmlns:p14="http://schemas.microsoft.com/office/powerpoint/2010/main" val="3672536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ダイダロスは</a:t>
            </a:r>
            <a:endParaRPr kumimoji="1" lang="en-US" altLang="ja-JP" dirty="0"/>
          </a:p>
          <a:p>
            <a:r>
              <a:rPr kumimoji="1" lang="ja-JP" altLang="en-US" dirty="0"/>
              <a:t>縦孔の洞窟の底まで テザーで降りていって，</a:t>
            </a:r>
            <a:endParaRPr kumimoji="1" lang="en-US" altLang="ja-JP" dirty="0"/>
          </a:p>
          <a:p>
            <a:r>
              <a:rPr kumimoji="1" lang="ja-JP" altLang="en-US" dirty="0"/>
              <a:t>縦孔の底に降りたら，テザーと分離して洞窟の中も探査しようというため開発されました．</a:t>
            </a:r>
            <a:endParaRPr kumimoji="1" lang="en-US" altLang="ja-JP" dirty="0"/>
          </a:p>
          <a:p>
            <a:endParaRPr kumimoji="1" lang="en-US" altLang="ja-JP" dirty="0"/>
          </a:p>
          <a:p>
            <a:r>
              <a:rPr kumimoji="1" lang="ja-JP" altLang="en-US" dirty="0"/>
              <a:t>直径は</a:t>
            </a:r>
            <a:r>
              <a:rPr kumimoji="1" lang="en-US" altLang="ja-JP" dirty="0"/>
              <a:t>50</a:t>
            </a:r>
            <a:r>
              <a:rPr kumimoji="1" lang="ja-JP" altLang="en-US" dirty="0"/>
              <a:t>センチ，質量は</a:t>
            </a:r>
            <a:r>
              <a:rPr kumimoji="1" lang="en-US" altLang="ja-JP" dirty="0"/>
              <a:t>2</a:t>
            </a:r>
            <a:r>
              <a:rPr kumimoji="1" lang="ja-JP" altLang="en-US" dirty="0"/>
              <a:t>，</a:t>
            </a:r>
            <a:r>
              <a:rPr kumimoji="1" lang="en-US" altLang="ja-JP" dirty="0"/>
              <a:t>30</a:t>
            </a:r>
            <a:r>
              <a:rPr kumimoji="1" lang="ja-JP" altLang="en-US" dirty="0"/>
              <a:t>キロくらいです．</a:t>
            </a:r>
            <a:endParaRPr kumimoji="1" lang="en-US" altLang="ja-JP" dirty="0"/>
          </a:p>
          <a:p>
            <a:endParaRPr kumimoji="1" lang="en-US" altLang="ja-JP" dirty="0"/>
          </a:p>
          <a:p>
            <a:r>
              <a:rPr kumimoji="1" lang="ja-JP" altLang="en-US" dirty="0"/>
              <a:t>左の図見てもらったらわかると思うんですけど，球に沿うようにポールが埋め込まれてて</a:t>
            </a:r>
            <a:endParaRPr kumimoji="1" lang="en-US" altLang="ja-JP" dirty="0"/>
          </a:p>
          <a:p>
            <a:r>
              <a:rPr kumimoji="1" lang="ja-JP" altLang="en-US" dirty="0"/>
              <a:t>それが伸びたり縮んだりして障害物を避けたりします．</a:t>
            </a:r>
            <a:endParaRPr kumimoji="1" lang="en-US" altLang="ja-JP" dirty="0"/>
          </a:p>
          <a:p>
            <a:endParaRPr kumimoji="1" lang="en-US" altLang="ja-JP" dirty="0"/>
          </a:p>
          <a:p>
            <a:r>
              <a:rPr kumimoji="1" lang="ja-JP" altLang="en-US" dirty="0"/>
              <a:t>具体的にダイダロスがどんな事を行うか紹介します．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11</a:t>
            </a:fld>
            <a:endParaRPr kumimoji="1" lang="ja-JP" altLang="en-US"/>
          </a:p>
        </p:txBody>
      </p:sp>
    </p:spTree>
    <p:extLst>
      <p:ext uri="{BB962C8B-B14F-4D97-AF65-F5344CB8AC3E}">
        <p14:creationId xmlns:p14="http://schemas.microsoft.com/office/powerpoint/2010/main" val="4033082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まずは，テザーに繋がれて底に降りる</a:t>
            </a:r>
            <a:endParaRPr kumimoji="1" lang="en-US" altLang="ja-JP" dirty="0"/>
          </a:p>
          <a:p>
            <a:endParaRPr kumimoji="1" lang="en-US" altLang="ja-JP" dirty="0"/>
          </a:p>
          <a:p>
            <a:r>
              <a:rPr kumimoji="1" lang="ja-JP" altLang="en-US" dirty="0"/>
              <a:t>底に降りたら，テザーをはなして内部のモータ駆動でうごく</a:t>
            </a:r>
            <a:endParaRPr kumimoji="1" lang="en-US" altLang="ja-JP" dirty="0"/>
          </a:p>
          <a:p>
            <a:endParaRPr kumimoji="1" lang="en-US" altLang="ja-JP" dirty="0"/>
          </a:p>
          <a:p>
            <a:r>
              <a:rPr kumimoji="1" lang="ja-JP" altLang="en-US" dirty="0"/>
              <a:t>障害物があったら，ポールを伸ばして障害物を乗り越えます．</a:t>
            </a:r>
            <a:endParaRPr kumimoji="1" lang="en-US" altLang="ja-JP" dirty="0"/>
          </a:p>
          <a:p>
            <a:endParaRPr kumimoji="1" lang="en-US" altLang="ja-JP" dirty="0"/>
          </a:p>
          <a:p>
            <a:endParaRPr kumimoji="1" lang="en-US" altLang="ja-JP" dirty="0"/>
          </a:p>
          <a:p>
            <a:r>
              <a:rPr kumimoji="1" lang="ja-JP" altLang="en-US" dirty="0"/>
              <a:t>詳しくはビデオがあるので，流します．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12</a:t>
            </a:fld>
            <a:endParaRPr kumimoji="1" lang="ja-JP" altLang="en-US"/>
          </a:p>
        </p:txBody>
      </p:sp>
    </p:spTree>
    <p:extLst>
      <p:ext uri="{BB962C8B-B14F-4D97-AF65-F5344CB8AC3E}">
        <p14:creationId xmlns:p14="http://schemas.microsoft.com/office/powerpoint/2010/main" val="106820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底についたら，テザーと分離します．</a:t>
            </a:r>
            <a:endParaRPr kumimoji="1" lang="en-US" altLang="ja-JP" dirty="0"/>
          </a:p>
          <a:p>
            <a:endParaRPr kumimoji="1" lang="en-US" altLang="ja-JP" dirty="0"/>
          </a:p>
          <a:p>
            <a:r>
              <a:rPr kumimoji="1" lang="ja-JP" altLang="en-US" dirty="0"/>
              <a:t>バッテリーが動いて重心かえることで向きがかわります．</a:t>
            </a:r>
            <a:endParaRPr kumimoji="1" lang="en-US" altLang="ja-JP" dirty="0"/>
          </a:p>
          <a:p>
            <a:endParaRPr kumimoji="1" lang="en-US" altLang="ja-JP" dirty="0"/>
          </a:p>
          <a:p>
            <a:r>
              <a:rPr kumimoji="1" lang="ja-JP" altLang="en-US" dirty="0"/>
              <a:t>内部のモータの動力で，移動します．</a:t>
            </a:r>
            <a:endParaRPr kumimoji="1" lang="en-US" altLang="ja-JP" dirty="0"/>
          </a:p>
          <a:p>
            <a:endParaRPr kumimoji="1" lang="en-US" altLang="ja-JP" dirty="0"/>
          </a:p>
          <a:p>
            <a:r>
              <a:rPr kumimoji="1" lang="ja-JP" altLang="en-US" dirty="0"/>
              <a:t>少し飛ばします．</a:t>
            </a:r>
            <a:endParaRPr kumimoji="1" lang="en-US" altLang="ja-JP" dirty="0"/>
          </a:p>
          <a:p>
            <a:endParaRPr kumimoji="1" lang="en-US" altLang="ja-JP" dirty="0"/>
          </a:p>
          <a:p>
            <a:r>
              <a:rPr kumimoji="1" lang="en-US" altLang="ja-JP" dirty="0"/>
              <a:t>(10:57) </a:t>
            </a:r>
            <a:r>
              <a:rPr kumimoji="1" lang="ja-JP" altLang="en-US" dirty="0"/>
              <a:t>測量するときにもポール伸ばしてダイダロスを安定させてます．</a:t>
            </a:r>
            <a:endParaRPr kumimoji="1" lang="en-US" altLang="ja-JP" dirty="0"/>
          </a:p>
          <a:p>
            <a:r>
              <a:rPr kumimoji="1" lang="en-US" altLang="ja-JP" dirty="0"/>
              <a:t>(11:14)</a:t>
            </a:r>
            <a:r>
              <a:rPr kumimoji="1" lang="ja-JP" altLang="en-US" dirty="0"/>
              <a:t>障害物があったら，ポールを伸ばしてのりこえます．</a:t>
            </a:r>
            <a:endParaRPr kumimoji="1" lang="en-US" altLang="ja-JP" dirty="0"/>
          </a:p>
          <a:p>
            <a:endParaRPr kumimoji="1" lang="en-US" altLang="ja-JP" dirty="0"/>
          </a:p>
          <a:p>
            <a:r>
              <a:rPr kumimoji="1" lang="ja-JP" altLang="en-US" dirty="0"/>
              <a:t>こんな感じで変形するロボットです．</a:t>
            </a:r>
            <a:endParaRPr kumimoji="1" lang="en-US" altLang="ja-JP" dirty="0"/>
          </a:p>
          <a:p>
            <a:endParaRPr kumimoji="1" lang="en-US" altLang="ja-JP" dirty="0"/>
          </a:p>
          <a:p>
            <a:r>
              <a:rPr kumimoji="1" lang="en-US" altLang="ja-JP"/>
              <a:t>3FreeBot</a:t>
            </a:r>
            <a:r>
              <a:rPr kumimoji="1" lang="ja-JP" altLang="en-US" dirty="0"/>
              <a:t>を紹介していきます．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13</a:t>
            </a:fld>
            <a:endParaRPr kumimoji="1" lang="ja-JP" altLang="en-US"/>
          </a:p>
        </p:txBody>
      </p:sp>
    </p:spTree>
    <p:extLst>
      <p:ext uri="{BB962C8B-B14F-4D97-AF65-F5344CB8AC3E}">
        <p14:creationId xmlns:p14="http://schemas.microsoft.com/office/powerpoint/2010/main" val="2740050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FreeBot</a:t>
            </a:r>
            <a:r>
              <a:rPr kumimoji="1" lang="ja-JP" altLang="en-US" dirty="0"/>
              <a:t>は従来の球型ローバに，磁性体の球殻と磁石が入った構造です．</a:t>
            </a:r>
            <a:endParaRPr kumimoji="1" lang="en-US" altLang="ja-JP" dirty="0"/>
          </a:p>
          <a:p>
            <a:endParaRPr kumimoji="1" lang="en-US" altLang="ja-JP" dirty="0"/>
          </a:p>
          <a:p>
            <a:r>
              <a:rPr kumimoji="1" lang="ja-JP" altLang="en-US" dirty="0"/>
              <a:t>複数のロボットが自由に合体分離できて，それを使って障害物を乗り越える事ができます．</a:t>
            </a:r>
            <a:endParaRPr kumimoji="1" lang="en-US" altLang="ja-JP" dirty="0"/>
          </a:p>
          <a:p>
            <a:endParaRPr kumimoji="1" lang="en-US" altLang="ja-JP" dirty="0"/>
          </a:p>
          <a:p>
            <a:r>
              <a:rPr kumimoji="1" lang="ja-JP" altLang="en-US" dirty="0"/>
              <a:t>では，中の仕組みを説明します．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14</a:t>
            </a:fld>
            <a:endParaRPr kumimoji="1" lang="ja-JP" altLang="en-US"/>
          </a:p>
        </p:txBody>
      </p:sp>
    </p:spTree>
    <p:extLst>
      <p:ext uri="{BB962C8B-B14F-4D97-AF65-F5344CB8AC3E}">
        <p14:creationId xmlns:p14="http://schemas.microsoft.com/office/powerpoint/2010/main" val="270688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FreeBot</a:t>
            </a:r>
            <a:r>
              <a:rPr kumimoji="1" lang="ja-JP" altLang="en-US" dirty="0"/>
              <a:t>は中の，磁石の上に</a:t>
            </a:r>
            <a:r>
              <a:rPr kumimoji="1" lang="en-US" altLang="ja-JP" dirty="0"/>
              <a:t>2</a:t>
            </a:r>
            <a:r>
              <a:rPr kumimoji="1" lang="ja-JP" altLang="en-US" dirty="0"/>
              <a:t>つ車輪が入っていて，それぞれ球の外と接しているんですが</a:t>
            </a:r>
            <a:endParaRPr kumimoji="1" lang="en-US" altLang="ja-JP" dirty="0"/>
          </a:p>
          <a:p>
            <a:r>
              <a:rPr kumimoji="1" lang="ja-JP" altLang="en-US" dirty="0"/>
              <a:t>その２つの摩擦することで球殻が回転して移動します．</a:t>
            </a:r>
            <a:endParaRPr kumimoji="1" lang="en-US" altLang="ja-JP" dirty="0"/>
          </a:p>
          <a:p>
            <a:endParaRPr kumimoji="1" lang="en-US" altLang="ja-JP" dirty="0"/>
          </a:p>
          <a:p>
            <a:r>
              <a:rPr kumimoji="1" lang="en-US" altLang="ja-JP" dirty="0"/>
              <a:t>2</a:t>
            </a:r>
            <a:r>
              <a:rPr kumimoji="1" lang="ja-JP" altLang="en-US" dirty="0"/>
              <a:t>つが同じ動きしたら球は傾きますし，反対の向きに動いたら回転できます．</a:t>
            </a:r>
            <a:endParaRPr kumimoji="1" lang="en-US" altLang="ja-JP" dirty="0"/>
          </a:p>
          <a:p>
            <a:endParaRPr kumimoji="1" lang="en-US" altLang="ja-JP" dirty="0"/>
          </a:p>
          <a:p>
            <a:r>
              <a:rPr kumimoji="1" lang="ja-JP" altLang="en-US" dirty="0"/>
              <a:t>これらの動きを利用して．</a:t>
            </a:r>
            <a:endParaRPr kumimoji="1" lang="en-US" altLang="ja-JP" dirty="0"/>
          </a:p>
          <a:p>
            <a:r>
              <a:rPr kumimoji="1" lang="ja-JP" altLang="en-US" dirty="0"/>
              <a:t>だんだん近づいていって，磁石を傾けて，磁石とアクチュエータは一緒に動くんですが傾けていったら</a:t>
            </a:r>
            <a:endParaRPr kumimoji="1" lang="en-US" altLang="ja-JP" dirty="0"/>
          </a:p>
          <a:p>
            <a:r>
              <a:rPr kumimoji="1" lang="ja-JP" altLang="en-US" dirty="0"/>
              <a:t>磁力が強くなって，２つがくっつきます．この一連の流れを</a:t>
            </a:r>
            <a:r>
              <a:rPr kumimoji="1" lang="en-US" altLang="ja-JP" dirty="0"/>
              <a:t>0.5</a:t>
            </a:r>
            <a:r>
              <a:rPr kumimoji="1" lang="ja-JP" altLang="en-US" dirty="0"/>
              <a:t>秒位でできます．</a:t>
            </a:r>
            <a:endParaRPr kumimoji="1" lang="en-US" altLang="ja-JP" dirty="0"/>
          </a:p>
          <a:p>
            <a:r>
              <a:rPr kumimoji="1" lang="ja-JP" altLang="en-US" dirty="0"/>
              <a:t>分離するときは，逆のことをします．</a:t>
            </a:r>
            <a:endParaRPr kumimoji="1" lang="en-US" altLang="ja-JP" dirty="0"/>
          </a:p>
          <a:p>
            <a:endParaRPr kumimoji="1" lang="en-US" altLang="ja-JP" dirty="0"/>
          </a:p>
          <a:p>
            <a:r>
              <a:rPr kumimoji="1" lang="ja-JP" altLang="en-US" dirty="0"/>
              <a:t>ちなみに，接続時のちからの働きはこの図のようになっています．</a:t>
            </a:r>
            <a:endParaRPr kumimoji="1" lang="en-US" altLang="ja-JP" dirty="0"/>
          </a:p>
          <a:p>
            <a:r>
              <a:rPr kumimoji="1" lang="en-US" altLang="ja-JP" dirty="0"/>
              <a:t>A</a:t>
            </a:r>
            <a:r>
              <a:rPr kumimoji="1" lang="ja-JP" altLang="en-US" dirty="0"/>
              <a:t>は磁気力の大きさです．</a:t>
            </a:r>
            <a:endParaRPr kumimoji="1" lang="en-US" altLang="ja-JP" dirty="0"/>
          </a:p>
          <a:p>
            <a:endParaRPr kumimoji="1" lang="en-US" altLang="ja-JP" dirty="0"/>
          </a:p>
          <a:p>
            <a:r>
              <a:rPr kumimoji="1" lang="ja-JP" altLang="en-US" dirty="0"/>
              <a:t>これもビデオがあるのでぜひ見てください．</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15</a:t>
            </a:fld>
            <a:endParaRPr kumimoji="1" lang="ja-JP" altLang="en-US"/>
          </a:p>
        </p:txBody>
      </p:sp>
    </p:spTree>
    <p:extLst>
      <p:ext uri="{BB962C8B-B14F-4D97-AF65-F5344CB8AC3E}">
        <p14:creationId xmlns:p14="http://schemas.microsoft.com/office/powerpoint/2010/main" val="4030138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Freebot</a:t>
            </a:r>
            <a:r>
              <a:rPr kumimoji="1" lang="ja-JP" altLang="en-US" dirty="0"/>
              <a:t>が動いてる様子です．</a:t>
            </a:r>
            <a:endParaRPr kumimoji="1" lang="en-US" altLang="ja-JP" dirty="0"/>
          </a:p>
          <a:p>
            <a:r>
              <a:rPr kumimoji="1" lang="ja-JP" altLang="en-US" dirty="0"/>
              <a:t>磁石が中にはいってるんで，不思議な動きをします</a:t>
            </a:r>
            <a:endParaRPr kumimoji="1" lang="en-US" altLang="ja-JP" dirty="0"/>
          </a:p>
          <a:p>
            <a:endParaRPr kumimoji="1" lang="en-US" altLang="ja-JP" dirty="0"/>
          </a:p>
          <a:p>
            <a:r>
              <a:rPr kumimoji="1" lang="ja-JP" altLang="en-US" dirty="0"/>
              <a:t>磁性体の坂を登っていけます，急になっても大丈夫です．</a:t>
            </a:r>
            <a:endParaRPr kumimoji="1" lang="en-US" altLang="ja-JP" dirty="0"/>
          </a:p>
          <a:p>
            <a:endParaRPr kumimoji="1" lang="en-US" altLang="ja-JP" dirty="0"/>
          </a:p>
          <a:p>
            <a:r>
              <a:rPr kumimoji="1" lang="ja-JP" altLang="en-US" dirty="0"/>
              <a:t>くっついたり離れたりできます．</a:t>
            </a:r>
            <a:endParaRPr kumimoji="1" lang="en-US" altLang="ja-JP" dirty="0"/>
          </a:p>
          <a:p>
            <a:endParaRPr kumimoji="1" lang="en-US" altLang="ja-JP" dirty="0"/>
          </a:p>
          <a:p>
            <a:r>
              <a:rPr kumimoji="1" lang="ja-JP" altLang="en-US" dirty="0"/>
              <a:t>これを利用して障害物を乗り越えることもできます．</a:t>
            </a:r>
            <a:endParaRPr kumimoji="1" lang="en-US" altLang="ja-JP" dirty="0"/>
          </a:p>
          <a:p>
            <a:endParaRPr kumimoji="1" lang="en-US" altLang="ja-JP" dirty="0"/>
          </a:p>
          <a:p>
            <a:r>
              <a:rPr kumimoji="1" lang="en-US" altLang="ja-JP" dirty="0" err="1"/>
              <a:t>Freebot</a:t>
            </a:r>
            <a:r>
              <a:rPr kumimoji="1" lang="ja-JP" altLang="en-US" dirty="0"/>
              <a:t>の紹介は以上です．</a:t>
            </a:r>
            <a:endParaRPr kumimoji="1" lang="en-US" altLang="ja-JP" dirty="0"/>
          </a:p>
          <a:p>
            <a:r>
              <a:rPr kumimoji="1" lang="ja-JP" altLang="en-US" dirty="0"/>
              <a:t>最後に，</a:t>
            </a:r>
            <a:r>
              <a:rPr kumimoji="1" lang="en-US" altLang="ja-JP" dirty="0"/>
              <a:t>JAXA</a:t>
            </a:r>
            <a:r>
              <a:rPr kumimoji="1" lang="ja-JP" altLang="en-US" dirty="0"/>
              <a:t>が開発した月面変形ロボットを紹介していきます．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16</a:t>
            </a:fld>
            <a:endParaRPr kumimoji="1" lang="ja-JP" altLang="en-US"/>
          </a:p>
        </p:txBody>
      </p:sp>
    </p:spTree>
    <p:extLst>
      <p:ext uri="{BB962C8B-B14F-4D97-AF65-F5344CB8AC3E}">
        <p14:creationId xmlns:p14="http://schemas.microsoft.com/office/powerpoint/2010/main" val="1484821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このロボットは，実際に</a:t>
            </a:r>
            <a:r>
              <a:rPr kumimoji="1" lang="en-US" altLang="ja-JP" dirty="0"/>
              <a:t>2022</a:t>
            </a:r>
            <a:r>
              <a:rPr kumimoji="1" lang="ja-JP" altLang="en-US" dirty="0"/>
              <a:t>年に月面に打ち上げ予定のロボットです．</a:t>
            </a:r>
            <a:endParaRPr kumimoji="1" lang="en-US" altLang="ja-JP" dirty="0"/>
          </a:p>
          <a:p>
            <a:endParaRPr kumimoji="1" lang="en-US" altLang="ja-JP" dirty="0"/>
          </a:p>
          <a:p>
            <a:r>
              <a:rPr kumimoji="1" lang="ja-JP" altLang="en-US" dirty="0"/>
              <a:t>将来，月の有人探査が計画されてるんですけど，それに先立って</a:t>
            </a:r>
            <a:endParaRPr kumimoji="1" lang="en-US" altLang="ja-JP" dirty="0"/>
          </a:p>
          <a:p>
            <a:r>
              <a:rPr kumimoji="1" lang="ja-JP" altLang="en-US" dirty="0"/>
              <a:t>月面の風景の写真を撮影するために制作されました．</a:t>
            </a:r>
            <a:endParaRPr kumimoji="1" lang="en-US" altLang="ja-JP" dirty="0"/>
          </a:p>
          <a:p>
            <a:endParaRPr kumimoji="1" lang="en-US" altLang="ja-JP" dirty="0"/>
          </a:p>
          <a:p>
            <a:r>
              <a:rPr kumimoji="1" lang="ja-JP" altLang="en-US" dirty="0"/>
              <a:t>着陸船にいるときは上のように球体になっていて，搭載容量を節約して</a:t>
            </a:r>
            <a:endParaRPr kumimoji="1" lang="en-US" altLang="ja-JP" dirty="0"/>
          </a:p>
          <a:p>
            <a:r>
              <a:rPr kumimoji="1" lang="ja-JP" altLang="en-US" dirty="0"/>
              <a:t>月面についたら変形して走行できるようになります．</a:t>
            </a:r>
            <a:endParaRPr kumimoji="1" lang="en-US" altLang="ja-JP" dirty="0"/>
          </a:p>
          <a:p>
            <a:endParaRPr kumimoji="1" lang="en-US" altLang="ja-JP" dirty="0"/>
          </a:p>
          <a:p>
            <a:r>
              <a:rPr kumimoji="1" lang="ja-JP" altLang="en-US" dirty="0"/>
              <a:t>ここで一旦，変形ロボットのまとめをしたいと思います．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17</a:t>
            </a:fld>
            <a:endParaRPr kumimoji="1" lang="ja-JP" altLang="en-US"/>
          </a:p>
        </p:txBody>
      </p:sp>
    </p:spTree>
    <p:extLst>
      <p:ext uri="{BB962C8B-B14F-4D97-AF65-F5344CB8AC3E}">
        <p14:creationId xmlns:p14="http://schemas.microsoft.com/office/powerpoint/2010/main" val="461831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はい，</a:t>
            </a:r>
            <a:r>
              <a:rPr kumimoji="1" lang="en-US" altLang="ja-JP" dirty="0"/>
              <a:t>4</a:t>
            </a:r>
            <a:r>
              <a:rPr kumimoji="1" lang="ja-JP" altLang="en-US" dirty="0"/>
              <a:t>つの変形ロボットをみてきました．</a:t>
            </a:r>
            <a:endParaRPr kumimoji="1" lang="en-US" altLang="ja-JP" dirty="0"/>
          </a:p>
          <a:p>
            <a:endParaRPr kumimoji="1" lang="en-US" altLang="ja-JP" dirty="0"/>
          </a:p>
          <a:p>
            <a:r>
              <a:rPr kumimoji="1" lang="en-US" altLang="ja-JP" dirty="0" err="1"/>
              <a:t>DuAxel</a:t>
            </a:r>
            <a:r>
              <a:rPr kumimoji="1" lang="ja-JP" altLang="en-US" dirty="0"/>
              <a:t>は崖の底まで下ってサンプルをとって帰ってこれる，テザーで拘束されてるから再結合もしやすいって利点があるんですが</a:t>
            </a:r>
            <a:endParaRPr kumimoji="1" lang="en-US" altLang="ja-JP" dirty="0"/>
          </a:p>
          <a:p>
            <a:r>
              <a:rPr kumimoji="1" lang="ja-JP" altLang="en-US" dirty="0"/>
              <a:t>重いって問題とテザーが岩に引っかかってしまって，そこに全体重がかかってしまうかもしれないってのが問題点です．</a:t>
            </a:r>
            <a:endParaRPr kumimoji="1" lang="en-US" altLang="ja-JP" dirty="0"/>
          </a:p>
          <a:p>
            <a:r>
              <a:rPr kumimoji="1" lang="ja-JP" altLang="en-US" dirty="0"/>
              <a:t>重いものを宇宙に持っていくのは難しいです．</a:t>
            </a:r>
            <a:endParaRPr kumimoji="1" lang="en-US" altLang="ja-JP" dirty="0"/>
          </a:p>
          <a:p>
            <a:endParaRPr kumimoji="1" lang="en-US" altLang="ja-JP" dirty="0"/>
          </a:p>
          <a:p>
            <a:r>
              <a:rPr kumimoji="1" lang="ja-JP" altLang="en-US" dirty="0"/>
              <a:t>ダイダロスはテザーをつかって底まで下れる，テザーなしでも動けるのが利点なんですが，電力供給をテザー経由で行うので</a:t>
            </a:r>
            <a:endParaRPr kumimoji="1" lang="en-US" altLang="ja-JP" dirty="0"/>
          </a:p>
          <a:p>
            <a:r>
              <a:rPr kumimoji="1" lang="ja-JP" altLang="en-US" dirty="0"/>
              <a:t>テザー周りのたんさしかできない，一度テザーから離れてしまうと，再結合が難しいよねって欠点があります．</a:t>
            </a:r>
            <a:endParaRPr kumimoji="1" lang="en-US" altLang="ja-JP" dirty="0"/>
          </a:p>
          <a:p>
            <a:endParaRPr kumimoji="1" lang="en-US" altLang="ja-JP" dirty="0"/>
          </a:p>
          <a:p>
            <a:r>
              <a:rPr kumimoji="1" lang="en-US" altLang="ja-JP" dirty="0" err="1"/>
              <a:t>FreeBot</a:t>
            </a:r>
            <a:r>
              <a:rPr kumimoji="1" lang="ja-JP" altLang="en-US" dirty="0"/>
              <a:t>は磁石を使って，合体分離をするので容易に合体分離ができるよね　複数協力して障害物を乗り越えられるのが利点ですが，</a:t>
            </a:r>
            <a:endParaRPr kumimoji="1" lang="en-US" altLang="ja-JP" dirty="0"/>
          </a:p>
          <a:p>
            <a:r>
              <a:rPr kumimoji="1" lang="ja-JP" altLang="en-US" dirty="0"/>
              <a:t>計測機器に磁力の影響を受けるかもしれない　先程の動画，覚えてらっしゃる方も多いかと思いますが不思議な動きをしていたので，制御が難しいといった問題があります．</a:t>
            </a:r>
            <a:endParaRPr kumimoji="1" lang="en-US" altLang="ja-JP" dirty="0"/>
          </a:p>
          <a:p>
            <a:endParaRPr kumimoji="1" lang="en-US" altLang="ja-JP" dirty="0"/>
          </a:p>
          <a:p>
            <a:r>
              <a:rPr kumimoji="1" lang="en-US" altLang="ja-JP" dirty="0"/>
              <a:t>JAXA</a:t>
            </a:r>
            <a:r>
              <a:rPr kumimoji="1" lang="ja-JP" altLang="en-US" dirty="0"/>
              <a:t>の月面探査ロボットは，搭載容量を節約できるのが利点なんですが</a:t>
            </a:r>
            <a:endParaRPr kumimoji="1" lang="en-US" altLang="ja-JP" dirty="0"/>
          </a:p>
          <a:p>
            <a:r>
              <a:rPr kumimoji="1" lang="ja-JP" altLang="en-US" dirty="0"/>
              <a:t>変形時にレゴリス（月の砂）が変形部分に詰まってしまうかもしれないのが難点ですね．</a:t>
            </a:r>
            <a:endParaRPr kumimoji="1" lang="en-US" altLang="ja-JP" dirty="0"/>
          </a:p>
          <a:p>
            <a:endParaRPr kumimoji="1" lang="en-US" altLang="ja-JP" dirty="0"/>
          </a:p>
          <a:p>
            <a:r>
              <a:rPr kumimoji="1" lang="ja-JP" altLang="en-US" dirty="0"/>
              <a:t>では次はジャンプするロボットを見ていきます．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18</a:t>
            </a:fld>
            <a:endParaRPr kumimoji="1" lang="ja-JP" altLang="en-US"/>
          </a:p>
        </p:txBody>
      </p:sp>
    </p:spTree>
    <p:extLst>
      <p:ext uri="{BB962C8B-B14F-4D97-AF65-F5344CB8AC3E}">
        <p14:creationId xmlns:p14="http://schemas.microsoft.com/office/powerpoint/2010/main" val="187908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つ紹介します．</a:t>
            </a:r>
            <a:endParaRPr kumimoji="1" lang="en-US" altLang="ja-JP" dirty="0"/>
          </a:p>
          <a:p>
            <a:r>
              <a:rPr kumimoji="1" lang="ja-JP" altLang="en-US" dirty="0"/>
              <a:t>マイクロボットと内部のばねの衝突により跳躍するロボットを紹介します．</a:t>
            </a:r>
            <a:endParaRPr kumimoji="1" lang="en-US" altLang="ja-JP" dirty="0"/>
          </a:p>
          <a:p>
            <a:endParaRPr kumimoji="1" lang="en-US" altLang="ja-JP" dirty="0"/>
          </a:p>
          <a:p>
            <a:r>
              <a:rPr kumimoji="1" lang="ja-JP" altLang="en-US" dirty="0"/>
              <a:t>まずはマイクロボットを紹介します．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19</a:t>
            </a:fld>
            <a:endParaRPr kumimoji="1" lang="ja-JP" altLang="en-US"/>
          </a:p>
        </p:txBody>
      </p:sp>
    </p:spTree>
    <p:extLst>
      <p:ext uri="{BB962C8B-B14F-4D97-AF65-F5344CB8AC3E}">
        <p14:creationId xmlns:p14="http://schemas.microsoft.com/office/powerpoint/2010/main" val="141256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はい，今日の発表の目次です．</a:t>
            </a:r>
            <a:endParaRPr kumimoji="1" lang="en-US" altLang="ja-JP" dirty="0"/>
          </a:p>
          <a:p>
            <a:endParaRPr kumimoji="1" lang="en-US" altLang="ja-JP" dirty="0"/>
          </a:p>
          <a:p>
            <a:r>
              <a:rPr kumimoji="1" lang="ja-JP" altLang="en-US" dirty="0"/>
              <a:t>まず，導入でなぜ月惑星の縦孔どうくつ　探査が必要なのか，</a:t>
            </a:r>
            <a:endParaRPr kumimoji="1" lang="en-US" altLang="ja-JP" dirty="0"/>
          </a:p>
          <a:p>
            <a:r>
              <a:rPr kumimoji="1" lang="ja-JP" altLang="en-US" dirty="0"/>
              <a:t>縦孔どうくつ　探査の課題について紹介し</a:t>
            </a:r>
            <a:endParaRPr kumimoji="1" lang="en-US" altLang="ja-JP" dirty="0"/>
          </a:p>
          <a:p>
            <a:endParaRPr kumimoji="1" lang="en-US" altLang="ja-JP" dirty="0"/>
          </a:p>
          <a:p>
            <a:r>
              <a:rPr kumimoji="1" lang="ja-JP" altLang="en-US" dirty="0"/>
              <a:t>その課題の中で走破性の向上に着目して　変形型ロボット　と　跳躍ロボットを紹介します．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なぜ 我々が 縦孔どうくつ の 探査　を</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なぜする必要があるのかを 話していきます </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a:t>
            </a:fld>
            <a:endParaRPr kumimoji="1" lang="ja-JP" altLang="en-US"/>
          </a:p>
        </p:txBody>
      </p:sp>
    </p:spTree>
    <p:extLst>
      <p:ext uri="{BB962C8B-B14F-4D97-AF65-F5344CB8AC3E}">
        <p14:creationId xmlns:p14="http://schemas.microsoft.com/office/powerpoint/2010/main" val="338497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マイクロボットは火星の縦孔洞窟を探査するために開発されました．</a:t>
            </a:r>
            <a:endParaRPr kumimoji="1" lang="en-US" altLang="ja-JP" dirty="0"/>
          </a:p>
          <a:p>
            <a:r>
              <a:rPr kumimoji="1" lang="ja-JP" altLang="en-US" dirty="0"/>
              <a:t>直径</a:t>
            </a:r>
            <a:r>
              <a:rPr kumimoji="1" lang="en-US" altLang="ja-JP" dirty="0"/>
              <a:t>10</a:t>
            </a:r>
            <a:r>
              <a:rPr kumimoji="1" lang="ja-JP" altLang="en-US" dirty="0"/>
              <a:t>センチ，</a:t>
            </a:r>
            <a:r>
              <a:rPr kumimoji="1" lang="en-US" altLang="ja-JP" dirty="0"/>
              <a:t>100g</a:t>
            </a:r>
            <a:r>
              <a:rPr kumimoji="1" lang="ja-JP" altLang="en-US" dirty="0"/>
              <a:t>の非常に軽量なロボットを，</a:t>
            </a:r>
            <a:r>
              <a:rPr kumimoji="1" lang="en-US" altLang="ja-JP" dirty="0"/>
              <a:t>100</a:t>
            </a:r>
            <a:r>
              <a:rPr kumimoji="1" lang="ja-JP" altLang="en-US" dirty="0"/>
              <a:t>個から</a:t>
            </a:r>
            <a:r>
              <a:rPr kumimoji="1" lang="en-US" altLang="ja-JP" dirty="0"/>
              <a:t>1000</a:t>
            </a:r>
            <a:r>
              <a:rPr kumimoji="1" lang="ja-JP" altLang="en-US" dirty="0"/>
              <a:t>個単位で大量に火星にもっていこうと考えられています．</a:t>
            </a:r>
            <a:endParaRPr kumimoji="1" lang="en-US" altLang="ja-JP" dirty="0"/>
          </a:p>
          <a:p>
            <a:endParaRPr kumimoji="1" lang="en-US" altLang="ja-JP" dirty="0"/>
          </a:p>
          <a:p>
            <a:r>
              <a:rPr kumimoji="1" lang="en-US" altLang="ja-JP" dirty="0"/>
              <a:t>1000</a:t>
            </a:r>
            <a:r>
              <a:rPr kumimoji="1" lang="ja-JP" altLang="en-US" dirty="0"/>
              <a:t>個運用すると，</a:t>
            </a:r>
            <a:r>
              <a:rPr kumimoji="1" lang="en-US" altLang="ja-JP" dirty="0"/>
              <a:t>30</a:t>
            </a:r>
            <a:r>
              <a:rPr kumimoji="1" lang="ja-JP" altLang="en-US" dirty="0"/>
              <a:t>日かけて </a:t>
            </a:r>
            <a:r>
              <a:rPr kumimoji="1" lang="en-US" altLang="ja-JP" dirty="0"/>
              <a:t>135</a:t>
            </a:r>
            <a:r>
              <a:rPr kumimoji="1" lang="ja-JP" altLang="en-US" dirty="0"/>
              <a:t>平方キロメートル　の探査ができるようです．</a:t>
            </a:r>
            <a:endParaRPr kumimoji="1" lang="en-US" altLang="ja-JP" dirty="0"/>
          </a:p>
          <a:p>
            <a:endParaRPr kumimoji="1" lang="en-US" altLang="ja-JP" dirty="0"/>
          </a:p>
          <a:p>
            <a:r>
              <a:rPr kumimoji="1" lang="ja-JP" altLang="en-US" dirty="0"/>
              <a:t>ちなみに　</a:t>
            </a:r>
            <a:r>
              <a:rPr kumimoji="1" lang="en-US" altLang="ja-JP" dirty="0"/>
              <a:t>135</a:t>
            </a:r>
            <a:r>
              <a:rPr kumimoji="1" lang="ja-JP" altLang="en-US" dirty="0"/>
              <a:t>平方キロメートルって相模原市の面積くらいだそうです．</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20</a:t>
            </a:fld>
            <a:endParaRPr kumimoji="1" lang="ja-JP" altLang="en-US"/>
          </a:p>
        </p:txBody>
      </p:sp>
    </p:spTree>
    <p:extLst>
      <p:ext uri="{BB962C8B-B14F-4D97-AF65-F5344CB8AC3E}">
        <p14:creationId xmlns:p14="http://schemas.microsoft.com/office/powerpoint/2010/main" val="400803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ロボットは図のようになっていて，</a:t>
            </a:r>
            <a:endParaRPr kumimoji="1" lang="en-US" altLang="ja-JP" dirty="0"/>
          </a:p>
          <a:p>
            <a:r>
              <a:rPr kumimoji="1" lang="ja-JP" altLang="en-US" dirty="0"/>
              <a:t>重心が下に寄っているので，</a:t>
            </a:r>
            <a:endParaRPr kumimoji="1" lang="en-US" altLang="ja-JP" dirty="0"/>
          </a:p>
          <a:p>
            <a:r>
              <a:rPr kumimoji="1" lang="ja-JP" altLang="en-US" dirty="0"/>
              <a:t>ひっくり返ってももとに戻りやすいです．</a:t>
            </a:r>
            <a:endParaRPr kumimoji="1" lang="en-US" altLang="ja-JP" dirty="0"/>
          </a:p>
          <a:p>
            <a:endParaRPr kumimoji="1" lang="en-US" altLang="ja-JP" dirty="0"/>
          </a:p>
          <a:p>
            <a:r>
              <a:rPr kumimoji="1" lang="en-US" altLang="ja-JP" dirty="0"/>
              <a:t>(ENTER)</a:t>
            </a:r>
          </a:p>
          <a:p>
            <a:r>
              <a:rPr kumimoji="1" lang="ja-JP" altLang="en-US" dirty="0"/>
              <a:t>これを横から見るとこんな感じに人工筋肉が</a:t>
            </a:r>
            <a:r>
              <a:rPr kumimoji="1" lang="en-US" altLang="ja-JP" dirty="0"/>
              <a:t>2</a:t>
            </a:r>
            <a:r>
              <a:rPr kumimoji="1" lang="ja-JP" altLang="en-US" dirty="0"/>
              <a:t>ついています．</a:t>
            </a:r>
            <a:endParaRPr kumimoji="1" lang="en-US" altLang="ja-JP" dirty="0"/>
          </a:p>
          <a:p>
            <a:r>
              <a:rPr kumimoji="1" lang="ja-JP" altLang="en-US" dirty="0"/>
              <a:t>人工筋肉を使用することで，アクチュエータの部品を大きく節約することができました．</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21</a:t>
            </a:fld>
            <a:endParaRPr kumimoji="1" lang="ja-JP" altLang="en-US"/>
          </a:p>
        </p:txBody>
      </p:sp>
    </p:spTree>
    <p:extLst>
      <p:ext uri="{BB962C8B-B14F-4D97-AF65-F5344CB8AC3E}">
        <p14:creationId xmlns:p14="http://schemas.microsoft.com/office/powerpoint/2010/main" val="2334431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人工筋肉は図のように収縮と弛緩を使って跳躍するんですが，</a:t>
            </a:r>
            <a:endParaRPr kumimoji="1" lang="en-US" altLang="ja-JP" dirty="0"/>
          </a:p>
          <a:p>
            <a:endParaRPr kumimoji="1" lang="en-US" altLang="ja-JP" dirty="0"/>
          </a:p>
          <a:p>
            <a:r>
              <a:rPr kumimoji="1" lang="en-US" altLang="ja-JP" dirty="0"/>
              <a:t>(ENTER)</a:t>
            </a:r>
          </a:p>
          <a:p>
            <a:r>
              <a:rPr kumimoji="1" lang="ja-JP" altLang="en-US" dirty="0"/>
              <a:t>これを応用して，一つの人工筋肉を比較的弛緩させ，もう一つは収縮させ</a:t>
            </a:r>
            <a:endParaRPr kumimoji="1" lang="en-US" altLang="ja-JP" dirty="0"/>
          </a:p>
          <a:p>
            <a:r>
              <a:rPr kumimoji="1" lang="ja-JP" altLang="en-US" dirty="0"/>
              <a:t>それを一気に戻すことで斜方方向への跳躍ができます．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22</a:t>
            </a:fld>
            <a:endParaRPr kumimoji="1" lang="ja-JP" altLang="en-US"/>
          </a:p>
        </p:txBody>
      </p:sp>
    </p:spTree>
    <p:extLst>
      <p:ext uri="{BB962C8B-B14F-4D97-AF65-F5344CB8AC3E}">
        <p14:creationId xmlns:p14="http://schemas.microsoft.com/office/powerpoint/2010/main" val="1738632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実際に筆者の</a:t>
            </a:r>
            <a:r>
              <a:rPr kumimoji="1" lang="en-US" altLang="ja-JP" dirty="0" err="1"/>
              <a:t>Dubowsky</a:t>
            </a:r>
            <a:r>
              <a:rPr kumimoji="1" lang="ja-JP" altLang="en-US" dirty="0"/>
              <a:t>は，</a:t>
            </a:r>
            <a:endParaRPr kumimoji="1" lang="en-US" altLang="ja-JP" dirty="0"/>
          </a:p>
          <a:p>
            <a:endParaRPr kumimoji="1" lang="en-US" altLang="ja-JP" dirty="0"/>
          </a:p>
          <a:p>
            <a:r>
              <a:rPr kumimoji="1" lang="ja-JP" altLang="en-US" dirty="0"/>
              <a:t>上り勾配 下り勾配，荒い床 平坦な床で </a:t>
            </a:r>
            <a:r>
              <a:rPr kumimoji="1" lang="en-US" altLang="ja-JP" dirty="0"/>
              <a:t>100</a:t>
            </a:r>
            <a:r>
              <a:rPr kumimoji="1" lang="ja-JP" altLang="en-US" dirty="0"/>
              <a:t>回ジャンプしたら何メートル進むかモンテカルロシミュレーションを行いました．</a:t>
            </a:r>
            <a:endParaRPr kumimoji="1" lang="en-US" altLang="ja-JP" dirty="0"/>
          </a:p>
          <a:p>
            <a:r>
              <a:rPr kumimoji="1" lang="ja-JP" altLang="en-US" dirty="0"/>
              <a:t>縦軸が</a:t>
            </a:r>
            <a:r>
              <a:rPr kumimoji="1" lang="en-US" altLang="ja-JP" dirty="0"/>
              <a:t>100</a:t>
            </a:r>
            <a:r>
              <a:rPr kumimoji="1" lang="ja-JP" altLang="en-US" dirty="0"/>
              <a:t>回ジャンプで進んだ距離，縦軸が斜面です．</a:t>
            </a:r>
            <a:endParaRPr kumimoji="1" lang="en-US" altLang="ja-JP" dirty="0"/>
          </a:p>
          <a:p>
            <a:endParaRPr kumimoji="1" lang="en-US" altLang="ja-JP" dirty="0"/>
          </a:p>
          <a:p>
            <a:r>
              <a:rPr kumimoji="1" lang="ja-JP" altLang="en-US" dirty="0"/>
              <a:t>また，オーストラリアの縦孔に実際に</a:t>
            </a:r>
            <a:r>
              <a:rPr kumimoji="1" lang="en-US" altLang="ja-JP" dirty="0" err="1"/>
              <a:t>microbot</a:t>
            </a:r>
            <a:r>
              <a:rPr kumimoji="1" lang="ja-JP" altLang="en-US" dirty="0"/>
              <a:t>を落とし，ジャンプさせたときのシミュレーションも同時に行ってます</a:t>
            </a:r>
            <a:endParaRPr kumimoji="1" lang="en-US" altLang="ja-JP" dirty="0"/>
          </a:p>
          <a:p>
            <a:r>
              <a:rPr kumimoji="1" lang="en-US" altLang="ja-JP" dirty="0"/>
              <a:t>3</a:t>
            </a:r>
            <a:r>
              <a:rPr kumimoji="1" lang="ja-JP" altLang="en-US" dirty="0"/>
              <a:t>回ジャンプしたらしっかり奥へ進んでおり，洞窟の奥への探査ができることを確かめました．</a:t>
            </a:r>
            <a:endParaRPr kumimoji="1" lang="en-US" altLang="ja-JP" dirty="0"/>
          </a:p>
          <a:p>
            <a:endParaRPr kumimoji="1" lang="en-US" altLang="ja-JP" dirty="0"/>
          </a:p>
          <a:p>
            <a:endParaRPr kumimoji="1" lang="en-US" altLang="ja-JP" dirty="0"/>
          </a:p>
          <a:p>
            <a:r>
              <a:rPr kumimoji="1" lang="ja-JP" altLang="en-US" dirty="0"/>
              <a:t>次は内部のばねでジャンプするロボットを紹介します．</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23</a:t>
            </a:fld>
            <a:endParaRPr kumimoji="1" lang="ja-JP" altLang="en-US"/>
          </a:p>
        </p:txBody>
      </p:sp>
    </p:spTree>
    <p:extLst>
      <p:ext uri="{BB962C8B-B14F-4D97-AF65-F5344CB8AC3E}">
        <p14:creationId xmlns:p14="http://schemas.microsoft.com/office/powerpoint/2010/main" val="647764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この研究には従来の球型ロボットにばねによる跳躍機構をつけました．</a:t>
            </a:r>
            <a:endParaRPr kumimoji="1" lang="en-US" altLang="ja-JP" dirty="0"/>
          </a:p>
          <a:p>
            <a:r>
              <a:rPr kumimoji="1" lang="ja-JP" altLang="en-US" dirty="0"/>
              <a:t>そのため，従来の球型ロボットのように全方向の移動ができるだけでなく，ジャンプができます．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24</a:t>
            </a:fld>
            <a:endParaRPr kumimoji="1" lang="ja-JP" altLang="en-US"/>
          </a:p>
        </p:txBody>
      </p:sp>
    </p:spTree>
    <p:extLst>
      <p:ext uri="{BB962C8B-B14F-4D97-AF65-F5344CB8AC3E}">
        <p14:creationId xmlns:p14="http://schemas.microsoft.com/office/powerpoint/2010/main" val="292402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ジャンプ機構です．</a:t>
            </a:r>
            <a:endParaRPr kumimoji="1" lang="en-US" altLang="ja-JP" dirty="0"/>
          </a:p>
          <a:p>
            <a:endParaRPr kumimoji="1" lang="en-US" altLang="ja-JP" dirty="0"/>
          </a:p>
          <a:p>
            <a:r>
              <a:rPr kumimoji="1" lang="ja-JP" altLang="en-US" dirty="0"/>
              <a:t>ばねが縮んで，外側の球殻にあたり</a:t>
            </a:r>
            <a:endParaRPr kumimoji="1" lang="en-US" altLang="ja-JP" dirty="0"/>
          </a:p>
          <a:p>
            <a:r>
              <a:rPr kumimoji="1" lang="ja-JP" altLang="en-US" dirty="0"/>
              <a:t>その衝撃でロボットはジャンプします．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25</a:t>
            </a:fld>
            <a:endParaRPr kumimoji="1" lang="ja-JP" altLang="en-US"/>
          </a:p>
        </p:txBody>
      </p:sp>
    </p:spTree>
    <p:extLst>
      <p:ext uri="{BB962C8B-B14F-4D97-AF65-F5344CB8AC3E}">
        <p14:creationId xmlns:p14="http://schemas.microsoft.com/office/powerpoint/2010/main" val="3406824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筆者の藤岡らは，鉛直方向　水平方向において</a:t>
            </a:r>
            <a:endParaRPr kumimoji="1" lang="en-US" altLang="ja-JP" dirty="0"/>
          </a:p>
          <a:p>
            <a:r>
              <a:rPr kumimoji="1" lang="ja-JP" altLang="en-US" dirty="0"/>
              <a:t>跳躍の実験とシミュレーションを行いました．</a:t>
            </a:r>
            <a:endParaRPr kumimoji="1" lang="en-US" altLang="ja-JP" dirty="0"/>
          </a:p>
          <a:p>
            <a:endParaRPr kumimoji="1" lang="en-US" altLang="ja-JP" dirty="0"/>
          </a:p>
          <a:p>
            <a:r>
              <a:rPr kumimoji="1" lang="ja-JP" altLang="en-US" dirty="0"/>
              <a:t>縦軸が跳躍距離　縦軸が滑空時間です．</a:t>
            </a:r>
            <a:endParaRPr kumimoji="1" lang="en-US" altLang="ja-JP" dirty="0"/>
          </a:p>
          <a:p>
            <a:r>
              <a:rPr kumimoji="1" lang="ja-JP" altLang="en-US" dirty="0"/>
              <a:t>水平方向は，跳躍機構の角度を変えて実験しています．</a:t>
            </a:r>
            <a:endParaRPr kumimoji="1" lang="en-US" altLang="ja-JP" dirty="0"/>
          </a:p>
          <a:p>
            <a:endParaRPr kumimoji="1" lang="en-US" altLang="ja-JP" dirty="0"/>
          </a:p>
          <a:p>
            <a:r>
              <a:rPr kumimoji="1" lang="ja-JP" altLang="en-US" dirty="0"/>
              <a:t>どちらの計測値は場合でもシミュレーションじの</a:t>
            </a:r>
            <a:r>
              <a:rPr kumimoji="1" lang="en-US" altLang="ja-JP" dirty="0"/>
              <a:t>53</a:t>
            </a:r>
            <a:r>
              <a:rPr kumimoji="1" lang="ja-JP" altLang="en-US" dirty="0"/>
              <a:t>～</a:t>
            </a:r>
            <a:r>
              <a:rPr kumimoji="1" lang="en-US" altLang="ja-JP" dirty="0"/>
              <a:t>56%</a:t>
            </a:r>
            <a:r>
              <a:rPr kumimoji="1" lang="ja-JP" altLang="en-US" dirty="0"/>
              <a:t>しか飛んでないのですが，</a:t>
            </a:r>
            <a:endParaRPr kumimoji="1" lang="en-US" altLang="ja-JP" dirty="0"/>
          </a:p>
          <a:p>
            <a:r>
              <a:rPr kumimoji="1" lang="ja-JP" altLang="en-US" dirty="0"/>
              <a:t>これは摩擦損失　や　内部機構がジャンプのために衝突したとき 球殻が変形して衝撃が　吸収されたことなどが考えられています．</a:t>
            </a:r>
            <a:endParaRPr kumimoji="1" lang="en-US" altLang="ja-JP" dirty="0"/>
          </a:p>
          <a:p>
            <a:endParaRPr kumimoji="1" lang="en-US" altLang="ja-JP" dirty="0"/>
          </a:p>
          <a:p>
            <a:r>
              <a:rPr kumimoji="1" lang="ja-JP" altLang="en-US" dirty="0"/>
              <a:t>ばねで内部跳躍するロボットの紹介はこれで終わりにして</a:t>
            </a:r>
            <a:endParaRPr kumimoji="1" lang="en-US" altLang="ja-JP" dirty="0"/>
          </a:p>
          <a:p>
            <a:r>
              <a:rPr kumimoji="1" lang="ja-JP" altLang="en-US" dirty="0"/>
              <a:t>まとめに入りたいと思います．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26</a:t>
            </a:fld>
            <a:endParaRPr kumimoji="1" lang="ja-JP" altLang="en-US"/>
          </a:p>
        </p:txBody>
      </p:sp>
    </p:spTree>
    <p:extLst>
      <p:ext uri="{BB962C8B-B14F-4D97-AF65-F5344CB8AC3E}">
        <p14:creationId xmlns:p14="http://schemas.microsoft.com/office/powerpoint/2010/main" val="759964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ジャンプするロボットのまとめです．</a:t>
            </a:r>
            <a:endParaRPr kumimoji="1" lang="en-US" altLang="ja-JP" dirty="0"/>
          </a:p>
          <a:p>
            <a:endParaRPr kumimoji="1" lang="en-US" altLang="ja-JP" dirty="0"/>
          </a:p>
          <a:p>
            <a:r>
              <a:rPr kumimoji="1" lang="ja-JP" altLang="en-US" dirty="0"/>
              <a:t>マイクロボットは軽量で，多数の運用 を考えているため 群のシステムとしての 冗長性・堅牢性は高いですが</a:t>
            </a:r>
            <a:endParaRPr kumimoji="1" lang="en-US" altLang="ja-JP" dirty="0"/>
          </a:p>
          <a:p>
            <a:r>
              <a:rPr kumimoji="1" lang="ja-JP" altLang="en-US" dirty="0"/>
              <a:t>搭載容量や ロボットの制御に 問題があります．</a:t>
            </a:r>
            <a:endParaRPr kumimoji="1" lang="en-US" altLang="ja-JP" dirty="0"/>
          </a:p>
          <a:p>
            <a:endParaRPr kumimoji="1" lang="en-US" altLang="ja-JP" dirty="0"/>
          </a:p>
          <a:p>
            <a:r>
              <a:rPr kumimoji="1" lang="ja-JP" altLang="en-US" dirty="0"/>
              <a:t>対して，内部のばねで 跳躍するロボットは</a:t>
            </a:r>
            <a:endParaRPr kumimoji="1" lang="en-US" altLang="ja-JP" dirty="0"/>
          </a:p>
          <a:p>
            <a:r>
              <a:rPr kumimoji="1" lang="ja-JP" altLang="en-US" dirty="0"/>
              <a:t>防塵性や，全方向 の移動能力の高さで 分がある と言えますが，重いことによる 地面衝突時の衝撃，</a:t>
            </a:r>
            <a:endParaRPr kumimoji="1" lang="en-US" altLang="ja-JP" dirty="0"/>
          </a:p>
          <a:p>
            <a:r>
              <a:rPr kumimoji="1" lang="ja-JP" altLang="en-US" dirty="0"/>
              <a:t>消費電力の高さが　欠点と言えると思います．</a:t>
            </a:r>
            <a:endParaRPr kumimoji="1" lang="en-US" altLang="ja-JP" dirty="0"/>
          </a:p>
          <a:p>
            <a:endParaRPr kumimoji="1" lang="en-US" altLang="ja-JP" dirty="0"/>
          </a:p>
          <a:p>
            <a:r>
              <a:rPr kumimoji="1" lang="en-US" altLang="ja-JP" dirty="0"/>
              <a:t>(2)</a:t>
            </a:r>
            <a:r>
              <a:rPr kumimoji="1" lang="ja-JP" altLang="en-US" dirty="0"/>
              <a:t>の論文に消費電力についての言及がなかったので，</a:t>
            </a:r>
            <a:endParaRPr kumimoji="1" lang="en-US" altLang="ja-JP" dirty="0"/>
          </a:p>
          <a:p>
            <a:r>
              <a:rPr kumimoji="1" lang="ja-JP" altLang="en-US" dirty="0"/>
              <a:t>跳躍時に使われた電力が，そっくりそのまま運動エネルギーに変換されたと仮定し独自に計算を行うと</a:t>
            </a:r>
            <a:endParaRPr kumimoji="1" lang="en-US" altLang="ja-JP" dirty="0"/>
          </a:p>
          <a:p>
            <a:r>
              <a:rPr kumimoji="1" lang="ja-JP" altLang="en-US" dirty="0"/>
              <a:t>約</a:t>
            </a:r>
            <a:r>
              <a:rPr kumimoji="1" lang="en-US" altLang="ja-JP" dirty="0"/>
              <a:t>10-20W</a:t>
            </a:r>
            <a:r>
              <a:rPr kumimoji="1" lang="ja-JP" altLang="en-US" dirty="0"/>
              <a:t>　使用されることがわかりました．</a:t>
            </a:r>
            <a:endParaRPr kumimoji="1" lang="en-US" altLang="ja-JP" dirty="0"/>
          </a:p>
          <a:p>
            <a:endParaRPr kumimoji="1" lang="en-US" altLang="ja-JP" dirty="0"/>
          </a:p>
          <a:p>
            <a:r>
              <a:rPr kumimoji="1" lang="en-US" altLang="ja-JP" dirty="0"/>
              <a:t>(1)</a:t>
            </a:r>
            <a:r>
              <a:rPr kumimoji="1" lang="ja-JP" altLang="en-US" dirty="0"/>
              <a:t>のピーク出力が</a:t>
            </a:r>
            <a:r>
              <a:rPr kumimoji="1" lang="en-US" altLang="ja-JP" dirty="0"/>
              <a:t>1.5W</a:t>
            </a:r>
            <a:r>
              <a:rPr kumimoji="1" lang="ja-JP" altLang="en-US" dirty="0"/>
              <a:t>であることを考慮すると消費電力が大きいと考えられます．</a:t>
            </a:r>
            <a:endParaRPr kumimoji="1" lang="en-US" altLang="ja-JP" dirty="0"/>
          </a:p>
          <a:p>
            <a:endParaRPr kumimoji="1" lang="en-US" altLang="ja-JP" dirty="0"/>
          </a:p>
          <a:p>
            <a:endParaRPr kumimoji="1" lang="en-US" altLang="ja-JP" dirty="0"/>
          </a:p>
          <a:p>
            <a:r>
              <a:rPr kumimoji="1" lang="ja-JP" altLang="en-US" dirty="0"/>
              <a:t>最後にまとめと結論です．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27</a:t>
            </a:fld>
            <a:endParaRPr kumimoji="1" lang="ja-JP" altLang="en-US"/>
          </a:p>
        </p:txBody>
      </p:sp>
    </p:spTree>
    <p:extLst>
      <p:ext uri="{BB962C8B-B14F-4D97-AF65-F5344CB8AC3E}">
        <p14:creationId xmlns:p14="http://schemas.microsoft.com/office/powerpoint/2010/main" val="3950937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縦穴の探査時には 走破性の悪い場所 が多いと考えられます．</a:t>
            </a:r>
            <a:endParaRPr kumimoji="1" lang="en-US" altLang="ja-JP" dirty="0"/>
          </a:p>
          <a:p>
            <a:endParaRPr kumimoji="1" lang="en-US" altLang="ja-JP" dirty="0"/>
          </a:p>
          <a:p>
            <a:r>
              <a:rPr kumimoji="1" lang="ja-JP" altLang="en-US" dirty="0"/>
              <a:t>そのため，走破性の高い 変形ロボット と ホッピングロボットの 調査とまとめを行いました．</a:t>
            </a:r>
            <a:endParaRPr kumimoji="1" lang="en-US" altLang="ja-JP" dirty="0"/>
          </a:p>
          <a:p>
            <a:endParaRPr kumimoji="1" lang="en-US" altLang="ja-JP" dirty="0"/>
          </a:p>
          <a:p>
            <a:r>
              <a:rPr kumimoji="1" lang="ja-JP" altLang="en-US" dirty="0"/>
              <a:t>変形ロボットは，リアルタイムで地形に合わせた走行がしやすいのですが，結合部に脆弱性があると行った問題があります．</a:t>
            </a:r>
            <a:endParaRPr kumimoji="1" lang="en-US" altLang="ja-JP" dirty="0"/>
          </a:p>
          <a:p>
            <a:r>
              <a:rPr kumimoji="1" lang="ja-JP" altLang="en-US" dirty="0"/>
              <a:t>跳躍ロボットは小さい力で，より多くの距離をジャンプできるのですが搭載容量や衝撃の問題があります．</a:t>
            </a:r>
            <a:endParaRPr kumimoji="1" lang="en-US" altLang="ja-JP" dirty="0"/>
          </a:p>
          <a:p>
            <a:endParaRPr kumimoji="1" lang="en-US" altLang="ja-JP" dirty="0"/>
          </a:p>
          <a:p>
            <a:r>
              <a:rPr kumimoji="1" lang="ja-JP" altLang="en-US" dirty="0"/>
              <a:t>以上のことから，変形跳躍どちらの機構も持つロボット，を研究してみる必要があると思いました．</a:t>
            </a:r>
            <a:endParaRPr kumimoji="1" lang="en-US" altLang="ja-JP" dirty="0"/>
          </a:p>
          <a:p>
            <a:endParaRPr kumimoji="1" lang="en-US" altLang="ja-JP" dirty="0"/>
          </a:p>
          <a:p>
            <a:r>
              <a:rPr kumimoji="1" lang="ja-JP" altLang="en-US" dirty="0"/>
              <a:t>例えば 普段は球型ロボットで 全方向移動できるのですが，障害物があったら 人工筋肉のアクチュエータなど　で変形し</a:t>
            </a:r>
            <a:endParaRPr kumimoji="1" lang="en-US" altLang="ja-JP" dirty="0"/>
          </a:p>
          <a:p>
            <a:r>
              <a:rPr kumimoji="1" lang="ja-JP" altLang="en-US" dirty="0"/>
              <a:t>人工筋肉　の　跳躍機構を使って　カエルのようにジャンプする機構</a:t>
            </a:r>
            <a:endParaRPr kumimoji="1" lang="en-US" altLang="ja-JP" dirty="0"/>
          </a:p>
          <a:p>
            <a:endParaRPr kumimoji="1" lang="en-US" altLang="ja-JP" dirty="0"/>
          </a:p>
          <a:p>
            <a:r>
              <a:rPr kumimoji="1" lang="ja-JP" altLang="en-US" dirty="0"/>
              <a:t>など研究してみると面白いのではと思いました．</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28</a:t>
            </a:fld>
            <a:endParaRPr kumimoji="1" lang="ja-JP" altLang="en-US"/>
          </a:p>
        </p:txBody>
      </p:sp>
    </p:spTree>
    <p:extLst>
      <p:ext uri="{BB962C8B-B14F-4D97-AF65-F5344CB8AC3E}">
        <p14:creationId xmlns:p14="http://schemas.microsoft.com/office/powerpoint/2010/main" val="41721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一つ目は　将来の有人探査時に　縦孔の洞窟が　有人基地になるかもしれないから です</a:t>
            </a:r>
            <a:endParaRPr kumimoji="1" lang="en-US" altLang="ja-JP" dirty="0"/>
          </a:p>
          <a:p>
            <a:r>
              <a:rPr kumimoji="1" lang="ja-JP" altLang="en-US" dirty="0"/>
              <a:t>縦穴に続く どうくつは 太陽光や紫外線が 直接当たらないので あまり 温度変化がなく居住性が高いと考えられています．</a:t>
            </a:r>
            <a:endParaRPr kumimoji="1" lang="en-US" altLang="ja-JP" dirty="0"/>
          </a:p>
          <a:p>
            <a:r>
              <a:rPr kumimoji="1" lang="ja-JP" altLang="en-US" dirty="0"/>
              <a:t>また　宇宙放射線の影響を 洞窟の中では防ぐことができるので　将来の有人基地に適していると考えられています．</a:t>
            </a:r>
            <a:endParaRPr kumimoji="1" lang="en-US" altLang="ja-JP" dirty="0"/>
          </a:p>
          <a:p>
            <a:endParaRPr kumimoji="1" lang="en-US" altLang="ja-JP" dirty="0"/>
          </a:p>
          <a:p>
            <a:r>
              <a:rPr kumimoji="1" lang="en-US" altLang="ja-JP" dirty="0"/>
              <a:t>2</a:t>
            </a:r>
            <a:r>
              <a:rPr kumimoji="1" lang="ja-JP" altLang="en-US" dirty="0"/>
              <a:t>つ目は  太陽系の起源や生命の痕跡に迫れるかもしれないからです．</a:t>
            </a:r>
            <a:endParaRPr kumimoji="1" lang="en-US" altLang="ja-JP" dirty="0"/>
          </a:p>
          <a:p>
            <a:r>
              <a:rPr kumimoji="1" lang="ja-JP" altLang="en-US" dirty="0"/>
              <a:t>洞窟の中は 太陽光や紫外線によるの風化が少ないため　特に火星では 生命の痕跡 が発見 されるかもしれません </a:t>
            </a:r>
            <a:endParaRPr kumimoji="1" lang="en-US" altLang="ja-JP" dirty="0"/>
          </a:p>
          <a:p>
            <a:r>
              <a:rPr kumimoji="1" lang="ja-JP" altLang="en-US" dirty="0"/>
              <a:t>また 太陽光や紫外線による風化が少ないということは 太陽系が誕生した 時の 岩石や物質が存在するかもしれないため </a:t>
            </a:r>
            <a:endParaRPr kumimoji="1" lang="en-US" altLang="ja-JP" dirty="0"/>
          </a:p>
          <a:p>
            <a:r>
              <a:rPr kumimoji="1" lang="ja-JP" altLang="en-US" dirty="0"/>
              <a:t>太陽系の起源　に せまれるんじゃないかと考えられています </a:t>
            </a:r>
            <a:endParaRPr kumimoji="1" lang="en-US" altLang="ja-JP" dirty="0"/>
          </a:p>
          <a:p>
            <a:endParaRPr kumimoji="1" lang="en-US" altLang="ja-JP" dirty="0"/>
          </a:p>
          <a:p>
            <a:r>
              <a:rPr kumimoji="1" lang="ja-JP" altLang="en-US" dirty="0"/>
              <a:t>では，たてあな探査の問題点を紹介していきます．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a:t>
            </a:fld>
            <a:endParaRPr kumimoji="1" lang="ja-JP" altLang="en-US"/>
          </a:p>
        </p:txBody>
      </p:sp>
    </p:spTree>
    <p:extLst>
      <p:ext uri="{BB962C8B-B14F-4D97-AF65-F5344CB8AC3E}">
        <p14:creationId xmlns:p14="http://schemas.microsoft.com/office/powerpoint/2010/main" val="154172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１つ目は縦孔に続く洞窟では太陽光が照らされないことです．</a:t>
            </a:r>
            <a:endParaRPr kumimoji="1" lang="en-US" altLang="ja-JP" dirty="0"/>
          </a:p>
          <a:p>
            <a:r>
              <a:rPr kumimoji="1" lang="ja-JP" altLang="en-US" dirty="0"/>
              <a:t>このせいで，太陽電池による発電ができなかったり，洞窟内の写真撮影や測量を行うのが難しくなってきます．</a:t>
            </a:r>
            <a:endParaRPr kumimoji="1" lang="en-US" altLang="ja-JP" dirty="0"/>
          </a:p>
          <a:p>
            <a:endParaRPr kumimoji="1" lang="en-US" altLang="ja-JP" dirty="0"/>
          </a:p>
          <a:p>
            <a:r>
              <a:rPr kumimoji="1" lang="ja-JP" altLang="en-US" dirty="0"/>
              <a:t>２つ目は通信の問題です．</a:t>
            </a:r>
            <a:endParaRPr kumimoji="1" lang="en-US" altLang="ja-JP" dirty="0"/>
          </a:p>
          <a:p>
            <a:r>
              <a:rPr kumimoji="1" lang="ja-JP" altLang="en-US" dirty="0"/>
              <a:t>洞窟の上に高い岩盤が存在するため，洞窟と地球の間の通信は難しいです．</a:t>
            </a:r>
            <a:endParaRPr kumimoji="1" lang="en-US" altLang="ja-JP" dirty="0"/>
          </a:p>
          <a:p>
            <a:endParaRPr kumimoji="1" lang="en-US" altLang="ja-JP" dirty="0"/>
          </a:p>
          <a:p>
            <a:r>
              <a:rPr kumimoji="1" lang="en-US" altLang="ja-JP" dirty="0"/>
              <a:t>3</a:t>
            </a:r>
            <a:r>
              <a:rPr kumimoji="1" lang="ja-JP" altLang="en-US" dirty="0"/>
              <a:t>つ目の問題は，中の環境がわからんという問題です．</a:t>
            </a:r>
            <a:endParaRPr kumimoji="1" lang="en-US" altLang="ja-JP" dirty="0"/>
          </a:p>
          <a:p>
            <a:r>
              <a:rPr kumimoji="1" lang="ja-JP" altLang="en-US" dirty="0"/>
              <a:t>いままで，だれも月や火星の縦孔洞窟の探査を行ったことがないので．</a:t>
            </a:r>
            <a:endParaRPr kumimoji="1" lang="en-US" altLang="ja-JP" dirty="0"/>
          </a:p>
          <a:p>
            <a:r>
              <a:rPr kumimoji="1" lang="ja-JP" altLang="en-US" dirty="0"/>
              <a:t>中がどの様になっているかわからないって問題があります．</a:t>
            </a:r>
            <a:endParaRPr kumimoji="1" lang="en-US" altLang="ja-JP" dirty="0"/>
          </a:p>
          <a:p>
            <a:r>
              <a:rPr kumimoji="1" lang="ja-JP" altLang="en-US" dirty="0"/>
              <a:t>大きな岩があるかもしれないし，たくさん岩があるかもしれない　</a:t>
            </a:r>
            <a:endParaRPr kumimoji="1" lang="en-US" altLang="ja-JP" dirty="0"/>
          </a:p>
          <a:p>
            <a:endParaRPr kumimoji="1" lang="en-US" altLang="ja-JP" dirty="0"/>
          </a:p>
          <a:p>
            <a:r>
              <a:rPr kumimoji="1" lang="ja-JP" altLang="en-US" dirty="0"/>
              <a:t>キュリオシティやパーシビュアランスといった大きな車輪ローバは，もともと障害物を乗り越えて進むように設計されてないです．</a:t>
            </a:r>
            <a:endParaRPr kumimoji="1" lang="en-US" altLang="ja-JP" dirty="0"/>
          </a:p>
          <a:p>
            <a:r>
              <a:rPr kumimoji="1" lang="en-US" altLang="ja-JP" dirty="0"/>
              <a:t>2012</a:t>
            </a:r>
            <a:r>
              <a:rPr kumimoji="1" lang="ja-JP" altLang="en-US" dirty="0"/>
              <a:t>年火星での運用を開始した</a:t>
            </a:r>
            <a:r>
              <a:rPr kumimoji="1" lang="en-US" altLang="ja-JP" dirty="0"/>
              <a:t>Curiosity</a:t>
            </a:r>
            <a:r>
              <a:rPr kumimoji="1" lang="ja-JP" altLang="en-US" dirty="0"/>
              <a:t>は，衛星写真から岩を判別することができず</a:t>
            </a:r>
            <a:endParaRPr kumimoji="1" lang="en-US" altLang="ja-JP" dirty="0"/>
          </a:p>
          <a:p>
            <a:r>
              <a:rPr kumimoji="1" lang="ja-JP" altLang="en-US" dirty="0"/>
              <a:t>車輪を破損しました．</a:t>
            </a:r>
            <a:endParaRPr kumimoji="1" lang="en-US" altLang="ja-JP" dirty="0"/>
          </a:p>
          <a:p>
            <a:endParaRPr kumimoji="1" lang="en-US" altLang="ja-JP" dirty="0"/>
          </a:p>
          <a:p>
            <a:endParaRPr kumimoji="1" lang="en-US" altLang="ja-JP" dirty="0"/>
          </a:p>
          <a:p>
            <a:r>
              <a:rPr kumimoji="1" lang="ja-JP" altLang="en-US" dirty="0"/>
              <a:t>この</a:t>
            </a:r>
            <a:r>
              <a:rPr kumimoji="1" lang="en-US" altLang="ja-JP" dirty="0"/>
              <a:t>3</a:t>
            </a:r>
            <a:r>
              <a:rPr kumimoji="1" lang="ja-JP" altLang="en-US" dirty="0"/>
              <a:t>つの問題に対してどのようなアイデアがあるか，まずは紹介します．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4</a:t>
            </a:fld>
            <a:endParaRPr kumimoji="1" lang="ja-JP" altLang="en-US"/>
          </a:p>
        </p:txBody>
      </p:sp>
    </p:spTree>
    <p:extLst>
      <p:ext uri="{BB962C8B-B14F-4D97-AF65-F5344CB8AC3E}">
        <p14:creationId xmlns:p14="http://schemas.microsoft.com/office/powerpoint/2010/main" val="805882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１つ目の太陽光の問題には，</a:t>
            </a:r>
            <a:endParaRPr kumimoji="1" lang="en-US" altLang="ja-JP" dirty="0"/>
          </a:p>
          <a:p>
            <a:endParaRPr kumimoji="1" lang="en-US" altLang="ja-JP" dirty="0"/>
          </a:p>
          <a:p>
            <a:r>
              <a:rPr kumimoji="1" lang="ja-JP" altLang="en-US" dirty="0"/>
              <a:t>孔の近くに大型ローバだったり着陸船とか，着陸させておいて</a:t>
            </a:r>
            <a:endParaRPr kumimoji="1" lang="en-US" altLang="ja-JP" dirty="0"/>
          </a:p>
          <a:p>
            <a:r>
              <a:rPr kumimoji="1" lang="ja-JP" altLang="en-US" dirty="0"/>
              <a:t>縦孔の中に入るロボットとテザーケーブル（電源ケーブル）で通信すればいいんじゃないかていう研究がされています．</a:t>
            </a:r>
            <a:endParaRPr kumimoji="1" lang="en-US" altLang="ja-JP" dirty="0"/>
          </a:p>
          <a:p>
            <a:r>
              <a:rPr kumimoji="1" lang="ja-JP" altLang="en-US" dirty="0"/>
              <a:t>実際に，これから私が紹介する論文もいくつかテザーケーブルを使用した電力給電を受けています</a:t>
            </a:r>
            <a:endParaRPr kumimoji="1" lang="en-US" altLang="ja-JP" dirty="0"/>
          </a:p>
          <a:p>
            <a:endParaRPr kumimoji="1" lang="en-US" altLang="ja-JP" dirty="0"/>
          </a:p>
          <a:p>
            <a:r>
              <a:rPr kumimoji="1" lang="en-US" altLang="ja-JP" dirty="0"/>
              <a:t>2</a:t>
            </a:r>
            <a:r>
              <a:rPr kumimoji="1" lang="ja-JP" altLang="en-US" dirty="0"/>
              <a:t>つめの通信の問題には，</a:t>
            </a:r>
            <a:endParaRPr kumimoji="1" lang="en-US" altLang="ja-JP" dirty="0"/>
          </a:p>
          <a:p>
            <a:endParaRPr kumimoji="1" lang="en-US" altLang="ja-JP" dirty="0"/>
          </a:p>
          <a:p>
            <a:r>
              <a:rPr kumimoji="1" lang="ja-JP" altLang="en-US" dirty="0"/>
              <a:t>たくさんロボットを配置して，そのロボット間がアドホックな通信ができればいいよねという研究がされています．</a:t>
            </a:r>
            <a:endParaRPr kumimoji="1" lang="en-US" altLang="ja-JP" dirty="0"/>
          </a:p>
          <a:p>
            <a:r>
              <a:rPr kumimoji="1" lang="ja-JP" altLang="en-US" dirty="0"/>
              <a:t>この研究に関連して，複数のロボットの無線通信を経路問題とみなして，</a:t>
            </a:r>
            <a:endParaRPr kumimoji="1" lang="en-US" altLang="ja-JP" dirty="0"/>
          </a:p>
          <a:p>
            <a:r>
              <a:rPr kumimoji="1" lang="ja-JP" altLang="en-US" dirty="0"/>
              <a:t>その最短経路を見つけて通信にかける電力を節約しようみたいな研究もされてます．</a:t>
            </a:r>
            <a:endParaRPr kumimoji="1" lang="en-US" altLang="ja-JP" dirty="0"/>
          </a:p>
          <a:p>
            <a:endParaRPr kumimoji="1" lang="en-US" altLang="ja-JP" dirty="0"/>
          </a:p>
          <a:p>
            <a:r>
              <a:rPr kumimoji="1" lang="en-US" altLang="ja-JP" dirty="0"/>
              <a:t>3</a:t>
            </a:r>
            <a:r>
              <a:rPr kumimoji="1" lang="ja-JP" altLang="en-US" dirty="0"/>
              <a:t>つめの，走破性の悪い環境に対する問題は，</a:t>
            </a:r>
            <a:endParaRPr kumimoji="1" lang="en-US" altLang="ja-JP" dirty="0"/>
          </a:p>
          <a:p>
            <a:r>
              <a:rPr kumimoji="1" lang="ja-JP" altLang="en-US" dirty="0"/>
              <a:t>変形ロボット，ホッピングロボットの研究が行われています．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5</a:t>
            </a:fld>
            <a:endParaRPr kumimoji="1" lang="ja-JP" altLang="en-US"/>
          </a:p>
        </p:txBody>
      </p:sp>
    </p:spTree>
    <p:extLst>
      <p:ext uri="{BB962C8B-B14F-4D97-AF65-F5344CB8AC3E}">
        <p14:creationId xmlns:p14="http://schemas.microsoft.com/office/powerpoint/2010/main" val="3663992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特に，僕は</a:t>
            </a:r>
            <a:endParaRPr kumimoji="1" lang="en-US" altLang="ja-JP" dirty="0"/>
          </a:p>
          <a:p>
            <a:r>
              <a:rPr kumimoji="1" lang="ja-JP" altLang="en-US" dirty="0"/>
              <a:t>走破性の問題に着目して</a:t>
            </a:r>
            <a:endParaRPr kumimoji="1" lang="en-US" altLang="ja-JP" dirty="0"/>
          </a:p>
          <a:p>
            <a:endParaRPr kumimoji="1" lang="en-US" altLang="ja-JP" dirty="0"/>
          </a:p>
          <a:p>
            <a:r>
              <a:rPr kumimoji="1" lang="ja-JP" altLang="en-US" dirty="0"/>
              <a:t>変形型ロボット　ホッピングロボットを調査してきました．</a:t>
            </a:r>
            <a:endParaRPr kumimoji="1" lang="en-US" altLang="ja-JP" dirty="0"/>
          </a:p>
          <a:p>
            <a:endParaRPr kumimoji="1" lang="en-US" altLang="ja-JP" dirty="0"/>
          </a:p>
          <a:p>
            <a:r>
              <a:rPr kumimoji="1" lang="ja-JP" altLang="en-US" dirty="0"/>
              <a:t>まずは，変形ロボットを紹介します．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6</a:t>
            </a:fld>
            <a:endParaRPr kumimoji="1" lang="ja-JP" altLang="en-US"/>
          </a:p>
        </p:txBody>
      </p:sp>
    </p:spTree>
    <p:extLst>
      <p:ext uri="{BB962C8B-B14F-4D97-AF65-F5344CB8AC3E}">
        <p14:creationId xmlns:p14="http://schemas.microsoft.com/office/powerpoint/2010/main" val="3361366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はい，まずは</a:t>
            </a:r>
            <a:endParaRPr kumimoji="1" lang="en-US" altLang="ja-JP" dirty="0"/>
          </a:p>
          <a:p>
            <a:r>
              <a:rPr kumimoji="1" lang="en-US" altLang="ja-JP" dirty="0" err="1"/>
              <a:t>DuAxel</a:t>
            </a:r>
            <a:r>
              <a:rPr kumimoji="1" lang="en-US" altLang="ja-JP" dirty="0"/>
              <a:t>,</a:t>
            </a:r>
            <a:r>
              <a:rPr kumimoji="1" lang="ja-JP" altLang="en-US" dirty="0"/>
              <a:t>ダイダロス，フリーボッツ，月面変形ロボット</a:t>
            </a:r>
            <a:endParaRPr kumimoji="1" lang="en-US" altLang="ja-JP" dirty="0"/>
          </a:p>
          <a:p>
            <a:r>
              <a:rPr kumimoji="1" lang="ja-JP" altLang="en-US" dirty="0"/>
              <a:t>の</a:t>
            </a:r>
            <a:r>
              <a:rPr kumimoji="1" lang="en-US" altLang="ja-JP" dirty="0"/>
              <a:t>4</a:t>
            </a:r>
            <a:r>
              <a:rPr kumimoji="1" lang="ja-JP" altLang="en-US" dirty="0"/>
              <a:t>つの変形するロボットを紹介します．</a:t>
            </a:r>
            <a:endParaRPr kumimoji="1" lang="en-US" altLang="ja-JP" dirty="0"/>
          </a:p>
          <a:p>
            <a:endParaRPr kumimoji="1" lang="en-US" altLang="ja-JP" dirty="0"/>
          </a:p>
          <a:p>
            <a:endParaRPr kumimoji="1" lang="en-US" altLang="ja-JP" dirty="0"/>
          </a:p>
          <a:p>
            <a:r>
              <a:rPr kumimoji="1" lang="ja-JP" altLang="en-US" dirty="0"/>
              <a:t>まずは，</a:t>
            </a:r>
            <a:r>
              <a:rPr kumimoji="1" lang="en-US" altLang="ja-JP" dirty="0" err="1"/>
              <a:t>DuAxel</a:t>
            </a:r>
            <a:r>
              <a:rPr kumimoji="1" lang="ja-JP" altLang="en-US" dirty="0"/>
              <a:t>　を紹介します．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7</a:t>
            </a:fld>
            <a:endParaRPr kumimoji="1" lang="ja-JP" altLang="en-US"/>
          </a:p>
        </p:txBody>
      </p:sp>
    </p:spTree>
    <p:extLst>
      <p:ext uri="{BB962C8B-B14F-4D97-AF65-F5344CB8AC3E}">
        <p14:creationId xmlns:p14="http://schemas.microsoft.com/office/powerpoint/2010/main" val="3353673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DuAxel</a:t>
            </a:r>
            <a:r>
              <a:rPr kumimoji="1" lang="ja-JP" altLang="en-US" dirty="0"/>
              <a:t>は　</a:t>
            </a:r>
            <a:r>
              <a:rPr kumimoji="1" lang="en-US" altLang="ja-JP" dirty="0"/>
              <a:t>NASA/JPL</a:t>
            </a:r>
            <a:r>
              <a:rPr kumimoji="1" lang="ja-JP" altLang="en-US" dirty="0"/>
              <a:t>によって</a:t>
            </a:r>
            <a:r>
              <a:rPr kumimoji="1" lang="en-US" altLang="ja-JP" dirty="0"/>
              <a:t>2012</a:t>
            </a:r>
            <a:r>
              <a:rPr kumimoji="1" lang="ja-JP" altLang="en-US" dirty="0"/>
              <a:t>年に開発されました．</a:t>
            </a:r>
            <a:endParaRPr kumimoji="1" lang="en-US" altLang="ja-JP" dirty="0"/>
          </a:p>
          <a:p>
            <a:endParaRPr kumimoji="1" lang="en-US" altLang="ja-JP" dirty="0"/>
          </a:p>
          <a:p>
            <a:r>
              <a:rPr kumimoji="1" lang="en-US" altLang="ja-JP" dirty="0" err="1"/>
              <a:t>Duaxe</a:t>
            </a:r>
            <a:r>
              <a:rPr kumimoji="1" lang="ja-JP" altLang="en-US" dirty="0"/>
              <a:t>　って名前は　</a:t>
            </a:r>
            <a:r>
              <a:rPr kumimoji="1" lang="en-US" altLang="ja-JP" dirty="0"/>
              <a:t>2</a:t>
            </a:r>
            <a:r>
              <a:rPr kumimoji="1" lang="ja-JP" altLang="en-US" dirty="0"/>
              <a:t>つの</a:t>
            </a:r>
            <a:r>
              <a:rPr kumimoji="1" lang="en-US" altLang="ja-JP" dirty="0"/>
              <a:t>Axel </a:t>
            </a:r>
            <a:r>
              <a:rPr kumimoji="1" lang="ja-JP" altLang="en-US" dirty="0"/>
              <a:t>から来ており．</a:t>
            </a:r>
            <a:endParaRPr kumimoji="1" lang="en-US" altLang="ja-JP" dirty="0"/>
          </a:p>
          <a:p>
            <a:r>
              <a:rPr kumimoji="1" lang="ja-JP" altLang="en-US" dirty="0"/>
              <a:t>アクセルってローバ２つと銀色の箱みたいなドッキング構造でできています．</a:t>
            </a:r>
            <a:endParaRPr kumimoji="1" lang="en-US" altLang="ja-JP" dirty="0"/>
          </a:p>
          <a:p>
            <a:endParaRPr kumimoji="1" lang="en-US" altLang="ja-JP" dirty="0"/>
          </a:p>
          <a:p>
            <a:r>
              <a:rPr kumimoji="1" lang="ja-JP" altLang="en-US" dirty="0"/>
              <a:t>次にアクセルについて紹介していきます．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8</a:t>
            </a:fld>
            <a:endParaRPr kumimoji="1" lang="ja-JP" altLang="en-US"/>
          </a:p>
        </p:txBody>
      </p:sp>
    </p:spTree>
    <p:extLst>
      <p:ext uri="{BB962C8B-B14F-4D97-AF65-F5344CB8AC3E}">
        <p14:creationId xmlns:p14="http://schemas.microsoft.com/office/powerpoint/2010/main" val="184040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はい，</a:t>
            </a:r>
            <a:endParaRPr kumimoji="1" lang="en-US" altLang="ja-JP" dirty="0"/>
          </a:p>
          <a:p>
            <a:r>
              <a:rPr kumimoji="1" lang="ja-JP" altLang="en-US" dirty="0"/>
              <a:t>アクセルは縦孔の急な崖を探査するために開発されました．</a:t>
            </a:r>
            <a:endParaRPr kumimoji="1" lang="en-US" altLang="ja-JP" dirty="0"/>
          </a:p>
          <a:p>
            <a:r>
              <a:rPr kumimoji="1" lang="ja-JP" altLang="en-US" dirty="0"/>
              <a:t>寸法は</a:t>
            </a:r>
            <a:r>
              <a:rPr kumimoji="1" lang="en-US" altLang="ja-JP" dirty="0"/>
              <a:t>1.5</a:t>
            </a:r>
            <a:r>
              <a:rPr kumimoji="1" lang="ja-JP" altLang="en-US" dirty="0"/>
              <a:t>メートルで車輪幅が</a:t>
            </a:r>
            <a:r>
              <a:rPr kumimoji="1" lang="en-US" altLang="ja-JP" dirty="0"/>
              <a:t>0.84</a:t>
            </a:r>
            <a:r>
              <a:rPr kumimoji="1" lang="ja-JP" altLang="en-US" dirty="0"/>
              <a:t>メートルで，質量は</a:t>
            </a:r>
            <a:r>
              <a:rPr kumimoji="1" lang="en-US" altLang="ja-JP" dirty="0"/>
              <a:t>30kg</a:t>
            </a:r>
            <a:r>
              <a:rPr kumimoji="1" lang="ja-JP" altLang="en-US" dirty="0"/>
              <a:t>くらいです．</a:t>
            </a:r>
            <a:endParaRPr kumimoji="1" lang="en-US" altLang="ja-JP" dirty="0"/>
          </a:p>
          <a:p>
            <a:endParaRPr kumimoji="1" lang="en-US" altLang="ja-JP" dirty="0"/>
          </a:p>
          <a:p>
            <a:r>
              <a:rPr kumimoji="1" lang="ja-JP" altLang="en-US" dirty="0"/>
              <a:t>崖の外にいるキュリオシティとかパーシビュアランスみたいな大型ローバとテザーケーブル，電気ケーブルですね</a:t>
            </a:r>
            <a:endParaRPr kumimoji="1" lang="en-US" altLang="ja-JP" dirty="0"/>
          </a:p>
          <a:p>
            <a:r>
              <a:rPr kumimoji="1" lang="ja-JP" altLang="en-US" dirty="0"/>
              <a:t>テザーケーブルで電力を供給される予定です．</a:t>
            </a:r>
            <a:endParaRPr kumimoji="1" lang="en-US" altLang="ja-JP" dirty="0"/>
          </a:p>
          <a:p>
            <a:endParaRPr kumimoji="1" lang="en-US" altLang="ja-JP" dirty="0"/>
          </a:p>
          <a:p>
            <a:r>
              <a:rPr kumimoji="1" lang="ja-JP" altLang="en-US" dirty="0"/>
              <a:t>（</a:t>
            </a:r>
            <a:r>
              <a:rPr kumimoji="1" lang="en-US" altLang="ja-JP" dirty="0"/>
              <a:t>ENTER</a:t>
            </a:r>
            <a:r>
              <a:rPr kumimoji="1" lang="ja-JP" altLang="en-US" dirty="0"/>
              <a:t>）</a:t>
            </a:r>
            <a:endParaRPr kumimoji="1" lang="en-US" altLang="ja-JP" dirty="0"/>
          </a:p>
          <a:p>
            <a:r>
              <a:rPr kumimoji="1" lang="ja-JP" altLang="en-US" dirty="0"/>
              <a:t>また，アクセルは車輪の駆動用に</a:t>
            </a:r>
            <a:r>
              <a:rPr kumimoji="1" lang="en-US" altLang="ja-JP" dirty="0"/>
              <a:t>2</a:t>
            </a:r>
            <a:r>
              <a:rPr kumimoji="1" lang="ja-JP" altLang="en-US" dirty="0"/>
              <a:t>こ，テザーと巻き取ったりほどいたりに </a:t>
            </a:r>
            <a:r>
              <a:rPr kumimoji="1" lang="en-US" altLang="ja-JP" dirty="0"/>
              <a:t>2</a:t>
            </a:r>
            <a:r>
              <a:rPr kumimoji="1" lang="ja-JP" altLang="en-US" dirty="0"/>
              <a:t>こ　の計４個しかアクチュエータを使っていないシンプルな構成です．</a:t>
            </a:r>
            <a:endParaRPr kumimoji="1" lang="en-US" altLang="ja-JP" dirty="0"/>
          </a:p>
          <a:p>
            <a:r>
              <a:rPr kumimoji="1" lang="ja-JP" altLang="en-US" dirty="0"/>
              <a:t>そのモータ自体もどれかが壊れても，ほかでなんとかできるといった冗長性の高い設計になってます．</a:t>
            </a:r>
            <a:endParaRPr kumimoji="1" lang="en-US" altLang="ja-JP" dirty="0"/>
          </a:p>
          <a:p>
            <a:r>
              <a:rPr kumimoji="1" lang="ja-JP" altLang="en-US" dirty="0"/>
              <a:t>また，左右対称なので転倒に強いですし．探査中にひっくり返ったりしても問題ないです．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9</a:t>
            </a:fld>
            <a:endParaRPr kumimoji="1" lang="ja-JP" altLang="en-US"/>
          </a:p>
        </p:txBody>
      </p:sp>
    </p:spTree>
    <p:extLst>
      <p:ext uri="{BB962C8B-B14F-4D97-AF65-F5344CB8AC3E}">
        <p14:creationId xmlns:p14="http://schemas.microsoft.com/office/powerpoint/2010/main" val="213782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524000" y="2570163"/>
            <a:ext cx="9144000" cy="2387600"/>
          </a:xfrm>
        </p:spPr>
        <p:txBody>
          <a:bodyPr anchor="b">
            <a:noAutofit/>
          </a:bodyPr>
          <a:lstStyle>
            <a:lvl1pPr algn="l">
              <a:defRPr sz="4800" b="1">
                <a:solidFill>
                  <a:schemeClr val="tx1"/>
                </a:solidFill>
                <a:latin typeface="游ゴシック" panose="020B0400000000000000" pitchFamily="50" charset="-128"/>
                <a:ea typeface="游ゴシック" panose="020B0400000000000000" pitchFamily="50" charset="-128"/>
              </a:defRPr>
            </a:lvl1pPr>
          </a:lstStyle>
          <a:p>
            <a:r>
              <a:rPr kumimoji="1" lang="ja-JP" altLang="en-US" dirty="0"/>
              <a:t>発表の内容と構成が想像できる</a:t>
            </a:r>
            <a:br>
              <a:rPr kumimoji="1" lang="en-US" altLang="ja-JP" dirty="0"/>
            </a:br>
            <a:r>
              <a:rPr kumimoji="1" lang="ja-JP" altLang="en-US" dirty="0"/>
              <a:t>発表題目をここに書く．</a:t>
            </a:r>
            <a:br>
              <a:rPr kumimoji="1" lang="en-US" altLang="ja-JP" dirty="0"/>
            </a:br>
            <a:r>
              <a:rPr kumimoji="1" lang="ja-JP" altLang="en-US" dirty="0"/>
              <a:t>単語の途中で改行しない．</a:t>
            </a:r>
          </a:p>
        </p:txBody>
      </p:sp>
      <p:sp>
        <p:nvSpPr>
          <p:cNvPr id="3" name="サブタイトル 2"/>
          <p:cNvSpPr>
            <a:spLocks noGrp="1"/>
          </p:cNvSpPr>
          <p:nvPr>
            <p:ph type="subTitle" idx="1" hasCustomPrompt="1"/>
          </p:nvPr>
        </p:nvSpPr>
        <p:spPr>
          <a:xfrm>
            <a:off x="1524000" y="5110163"/>
            <a:ext cx="9144000" cy="561975"/>
          </a:xfrm>
        </p:spPr>
        <p:txBody>
          <a:bodyPr>
            <a:noAutofit/>
          </a:bodyPr>
          <a:lstStyle>
            <a:lvl1pPr marL="0" indent="0" algn="l">
              <a:buNone/>
              <a:defRPr sz="3600">
                <a:latin typeface="游ゴシック Medium" panose="020B0500000000000000" pitchFamily="50" charset="-128"/>
                <a:ea typeface="游ゴシック Medium" panose="020B05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発表者名</a:t>
            </a:r>
            <a:endParaRPr kumimoji="1" lang="en-US" altLang="ja-JP" dirty="0"/>
          </a:p>
        </p:txBody>
      </p:sp>
      <p:sp>
        <p:nvSpPr>
          <p:cNvPr id="11" name="テキスト プレースホルダー 10"/>
          <p:cNvSpPr>
            <a:spLocks noGrp="1"/>
          </p:cNvSpPr>
          <p:nvPr>
            <p:ph type="body" sz="quarter" idx="11" hasCustomPrompt="1"/>
          </p:nvPr>
        </p:nvSpPr>
        <p:spPr>
          <a:xfrm>
            <a:off x="1524000" y="5740400"/>
            <a:ext cx="9144000" cy="469900"/>
          </a:xfrm>
        </p:spPr>
        <p:txBody>
          <a:bodyPr/>
          <a:lstStyle>
            <a:lvl1pPr marL="0" indent="0" algn="l">
              <a:buNone/>
              <a:defRPr>
                <a:latin typeface="游ゴシック Medium" panose="020B0500000000000000" pitchFamily="50" charset="-128"/>
                <a:ea typeface="游ゴシック Medium" panose="020B0500000000000000" pitchFamily="50" charset="-128"/>
              </a:defRPr>
            </a:lvl1pPr>
          </a:lstStyle>
          <a:p>
            <a:pPr lvl="0"/>
            <a:r>
              <a:rPr kumimoji="1" lang="ja-JP" altLang="en-US" dirty="0"/>
              <a:t>身分や所属など</a:t>
            </a:r>
          </a:p>
        </p:txBody>
      </p:sp>
      <p:cxnSp>
        <p:nvCxnSpPr>
          <p:cNvPr id="13" name="直線コネクタ 12"/>
          <p:cNvCxnSpPr/>
          <p:nvPr userDrawn="1"/>
        </p:nvCxnSpPr>
        <p:spPr>
          <a:xfrm flipV="1">
            <a:off x="0" y="5029200"/>
            <a:ext cx="1219200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テキスト プレースホルダー 14"/>
          <p:cNvSpPr>
            <a:spLocks noGrp="1"/>
          </p:cNvSpPr>
          <p:nvPr>
            <p:ph type="body" sz="quarter" idx="12" hasCustomPrompt="1"/>
          </p:nvPr>
        </p:nvSpPr>
        <p:spPr>
          <a:xfrm>
            <a:off x="8420098" y="152399"/>
            <a:ext cx="3594101" cy="378541"/>
          </a:xfrm>
          <a:ln>
            <a:noFill/>
          </a:ln>
        </p:spPr>
        <p:txBody>
          <a:bodyPr>
            <a:noAutofit/>
          </a:bodyPr>
          <a:lstStyle>
            <a:lvl1pPr marL="0" indent="0">
              <a:buNone/>
              <a:defRPr sz="2000">
                <a:solidFill>
                  <a:schemeClr val="tx2"/>
                </a:solidFill>
                <a:latin typeface="游ゴシック Medium" panose="020B0500000000000000" pitchFamily="50" charset="-128"/>
                <a:ea typeface="游ゴシック Medium" panose="020B0500000000000000" pitchFamily="50" charset="-128"/>
              </a:defRPr>
            </a:lvl1pPr>
          </a:lstStyle>
          <a:p>
            <a:pPr lvl="0"/>
            <a:r>
              <a:rPr kumimoji="1" lang="ja-JP" altLang="en-US" dirty="0"/>
              <a:t>会議名と日程を書いておく</a:t>
            </a:r>
          </a:p>
        </p:txBody>
      </p:sp>
      <p:sp>
        <p:nvSpPr>
          <p:cNvPr id="17" name="図プレースホルダー 16"/>
          <p:cNvSpPr>
            <a:spLocks noGrp="1"/>
          </p:cNvSpPr>
          <p:nvPr>
            <p:ph type="pic" sz="quarter" idx="13" hasCustomPrompt="1"/>
          </p:nvPr>
        </p:nvSpPr>
        <p:spPr>
          <a:xfrm>
            <a:off x="1523999" y="647700"/>
            <a:ext cx="9144000" cy="1841500"/>
          </a:xfrm>
        </p:spPr>
        <p:txBody>
          <a:bodyPr/>
          <a:lstStyle>
            <a:lvl1pPr marL="0" indent="0">
              <a:buNone/>
              <a:defRPr>
                <a:solidFill>
                  <a:schemeClr val="bg2"/>
                </a:solidFill>
                <a:latin typeface="游ゴシック Medium" panose="020B0500000000000000" pitchFamily="50" charset="-128"/>
                <a:ea typeface="游ゴシック Medium" panose="020B0500000000000000" pitchFamily="50" charset="-128"/>
              </a:defRPr>
            </a:lvl1pPr>
          </a:lstStyle>
          <a:p>
            <a:r>
              <a:rPr kumimoji="1" lang="ja-JP" altLang="en-US" dirty="0"/>
              <a:t>題目の説明の助けになる図があれば載せる</a:t>
            </a:r>
            <a:endParaRPr kumimoji="1" lang="en-US" altLang="ja-JP" dirty="0"/>
          </a:p>
        </p:txBody>
      </p:sp>
    </p:spTree>
    <p:extLst>
      <p:ext uri="{BB962C8B-B14F-4D97-AF65-F5344CB8AC3E}">
        <p14:creationId xmlns:p14="http://schemas.microsoft.com/office/powerpoint/2010/main" val="4212593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58800" y="1015999"/>
            <a:ext cx="11099800" cy="938159"/>
          </a:xfrm>
        </p:spPr>
        <p:txBody>
          <a:bodyPr>
            <a:noAutofit/>
          </a:bodyPr>
          <a:lstStyle>
            <a:lvl1pPr>
              <a:defRPr sz="3600" b="1">
                <a:solidFill>
                  <a:schemeClr val="tx1"/>
                </a:solidFill>
                <a:latin typeface="游ゴシック" panose="020B0400000000000000" pitchFamily="50" charset="-128"/>
                <a:ea typeface="游ゴシック" panose="020B0400000000000000" pitchFamily="50" charset="-128"/>
              </a:defRPr>
            </a:lvl1pPr>
          </a:lstStyle>
          <a:p>
            <a:r>
              <a:rPr kumimoji="1" lang="ja-JP" altLang="en-US" dirty="0"/>
              <a:t>話題について一番伝えたいメッセージ（要点）</a:t>
            </a:r>
          </a:p>
        </p:txBody>
      </p:sp>
      <p:sp>
        <p:nvSpPr>
          <p:cNvPr id="3" name="コンテンツ プレースホルダー 2"/>
          <p:cNvSpPr>
            <a:spLocks noGrp="1"/>
          </p:cNvSpPr>
          <p:nvPr>
            <p:ph idx="1" hasCustomPrompt="1"/>
          </p:nvPr>
        </p:nvSpPr>
        <p:spPr>
          <a:xfrm>
            <a:off x="558800" y="2013155"/>
            <a:ext cx="11099800" cy="4572000"/>
          </a:xfrm>
        </p:spPr>
        <p:txBody>
          <a:bodyPr/>
          <a:lstStyle>
            <a:lvl1pPr marL="457200" indent="-457200">
              <a:buFont typeface="Wingdings" panose="05000000000000000000" pitchFamily="2" charset="2"/>
              <a:buChar char="l"/>
              <a:defRPr>
                <a:solidFill>
                  <a:schemeClr val="tx1"/>
                </a:solidFill>
                <a:latin typeface="游ゴシック" panose="020B0400000000000000" pitchFamily="50" charset="-128"/>
                <a:ea typeface="游ゴシック" panose="020B0400000000000000" pitchFamily="50" charset="-128"/>
              </a:defRPr>
            </a:lvl1pPr>
            <a:lvl2pPr marL="800100" marR="0" indent="-342900" algn="l" defTabSz="914400" rtl="0" eaLnBrk="1" fontAlgn="auto" latinLnBrk="0" hangingPunct="1">
              <a:lnSpc>
                <a:spcPct val="110000"/>
              </a:lnSpc>
              <a:spcBef>
                <a:spcPts val="0"/>
              </a:spcBef>
              <a:spcAft>
                <a:spcPts val="0"/>
              </a:spcAft>
              <a:buClrTx/>
              <a:buSzTx/>
              <a:buFont typeface="Wingdings" panose="05000000000000000000" pitchFamily="2" charset="2"/>
              <a:buChar char="l"/>
              <a:tabLst/>
              <a:defRPr>
                <a:latin typeface="游ゴシック Medium" panose="020B0500000000000000" pitchFamily="50" charset="-128"/>
                <a:ea typeface="游ゴシック Medium" panose="020B0500000000000000" pitchFamily="50" charset="-128"/>
              </a:defRPr>
            </a:lvl2pPr>
          </a:lstStyle>
          <a:p>
            <a:pPr lvl="0"/>
            <a:r>
              <a:rPr kumimoji="1" lang="ja-JP" altLang="en-US" dirty="0"/>
              <a:t>メッセージの補足説明</a:t>
            </a:r>
            <a:endParaRPr kumimoji="1" lang="en-US" altLang="ja-JP" dirty="0"/>
          </a:p>
          <a:p>
            <a:pPr lvl="1"/>
            <a:r>
              <a:rPr kumimoji="1" lang="ja-JP" altLang="en-US" dirty="0"/>
              <a:t>第２段</a:t>
            </a:r>
            <a:endParaRPr kumimoji="1" lang="en-US" altLang="ja-JP" dirty="0"/>
          </a:p>
          <a:p>
            <a:pPr lvl="2"/>
            <a:r>
              <a:rPr kumimoji="1" lang="ja-JP" altLang="en-US" dirty="0"/>
              <a:t>第３段</a:t>
            </a:r>
            <a:endParaRPr kumimoji="1" lang="en-US" altLang="ja-JP" dirty="0"/>
          </a:p>
          <a:p>
            <a:pPr lvl="3"/>
            <a:r>
              <a:rPr kumimoji="1" lang="ja-JP" altLang="en-US" dirty="0"/>
              <a:t>第４段</a:t>
            </a:r>
            <a:endParaRPr kumimoji="1" lang="en-US" altLang="ja-JP" dirty="0"/>
          </a:p>
          <a:p>
            <a:pPr lvl="4"/>
            <a:r>
              <a:rPr kumimoji="1" lang="ja-JP" altLang="en-US" dirty="0"/>
              <a:t>第５弾</a:t>
            </a:r>
            <a:endParaRPr kumimoji="1" lang="en-US" altLang="ja-JP" dirty="0"/>
          </a:p>
          <a:p>
            <a:pPr lvl="3"/>
            <a:endParaRPr kumimoji="1" lang="en-US" altLang="ja-JP" dirty="0"/>
          </a:p>
          <a:p>
            <a:pPr lvl="3"/>
            <a:endParaRPr kumimoji="1" lang="en-US" altLang="ja-JP" dirty="0"/>
          </a:p>
          <a:p>
            <a:pPr lvl="1"/>
            <a:endParaRPr kumimoji="1" lang="en-US" altLang="ja-JP" dirty="0"/>
          </a:p>
          <a:p>
            <a:pPr lvl="0"/>
            <a:endParaRPr kumimoji="1" lang="en-US" altLang="ja-JP" dirty="0"/>
          </a:p>
          <a:p>
            <a:pPr lvl="0"/>
            <a:endParaRPr kumimoji="1" lang="en-US" altLang="ja-JP" dirty="0"/>
          </a:p>
          <a:p>
            <a:pPr lvl="1"/>
            <a:endParaRPr kumimoji="1" lang="en-US" altLang="ja-JP" dirty="0"/>
          </a:p>
        </p:txBody>
      </p:sp>
      <p:sp>
        <p:nvSpPr>
          <p:cNvPr id="18" name="テキスト プレースホルダー 17"/>
          <p:cNvSpPr>
            <a:spLocks noGrp="1"/>
          </p:cNvSpPr>
          <p:nvPr>
            <p:ph type="body" sz="quarter" idx="11" hasCustomPrompt="1"/>
          </p:nvPr>
        </p:nvSpPr>
        <p:spPr>
          <a:xfrm>
            <a:off x="210574" y="348226"/>
            <a:ext cx="11455400" cy="469900"/>
          </a:xfrm>
        </p:spPr>
        <p:txBody>
          <a:bodyPr/>
          <a:lstStyle>
            <a:lvl1pPr marL="0" indent="0">
              <a:buNone/>
              <a:defRPr b="0">
                <a:latin typeface="游ゴシック Medium" panose="020B0500000000000000" pitchFamily="50" charset="-128"/>
                <a:ea typeface="游ゴシック Medium" panose="020B0500000000000000"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スライドの話題＝問い（論点）</a:t>
            </a:r>
            <a:endParaRPr kumimoji="1" lang="en-US" altLang="ja-JP" dirty="0"/>
          </a:p>
        </p:txBody>
      </p:sp>
      <p:sp>
        <p:nvSpPr>
          <p:cNvPr id="23" name="テキスト ボックス 22"/>
          <p:cNvSpPr txBox="1"/>
          <p:nvPr userDrawn="1"/>
        </p:nvSpPr>
        <p:spPr>
          <a:xfrm>
            <a:off x="11493500" y="315648"/>
            <a:ext cx="561372" cy="461665"/>
          </a:xfrm>
          <a:prstGeom prst="rect">
            <a:avLst/>
          </a:prstGeom>
          <a:noFill/>
        </p:spPr>
        <p:txBody>
          <a:bodyPr wrap="none" rtlCol="0">
            <a:spAutoFit/>
          </a:bodyPr>
          <a:lstStyle/>
          <a:p>
            <a:fld id="{86695743-78A6-41C5-8EC9-B94E39B9B94D}" type="slidenum">
              <a:rPr kumimoji="1" lang="ja-JP" altLang="en-US" sz="2400" smtClean="0">
                <a:solidFill>
                  <a:schemeClr val="tx1"/>
                </a:solidFill>
                <a:latin typeface="+mn-lt"/>
                <a:ea typeface="游ゴシック Medium" panose="020B0500000000000000" pitchFamily="50" charset="-128"/>
              </a:rPr>
              <a:t>‹#›</a:t>
            </a:fld>
            <a:endParaRPr kumimoji="1" lang="ja-JP" altLang="en-US" sz="2400" dirty="0">
              <a:solidFill>
                <a:schemeClr val="tx1"/>
              </a:solidFill>
              <a:latin typeface="+mn-lt"/>
              <a:ea typeface="游ゴシック Medium" panose="020B0500000000000000" pitchFamily="50" charset="-128"/>
            </a:endParaRPr>
          </a:p>
        </p:txBody>
      </p:sp>
      <p:cxnSp>
        <p:nvCxnSpPr>
          <p:cNvPr id="26" name="直線コネクタ 25"/>
          <p:cNvCxnSpPr/>
          <p:nvPr userDrawn="1"/>
        </p:nvCxnSpPr>
        <p:spPr>
          <a:xfrm>
            <a:off x="0" y="825500"/>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98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カード">
    <p:spTree>
      <p:nvGrpSpPr>
        <p:cNvPr id="1" name=""/>
        <p:cNvGrpSpPr/>
        <p:nvPr/>
      </p:nvGrpSpPr>
      <p:grpSpPr>
        <a:xfrm>
          <a:off x="0" y="0"/>
          <a:ext cx="0" cy="0"/>
          <a:chOff x="0" y="0"/>
          <a:chExt cx="0" cy="0"/>
        </a:xfrm>
      </p:grpSpPr>
      <p:sp>
        <p:nvSpPr>
          <p:cNvPr id="21" name="タイトル 1">
            <a:extLst>
              <a:ext uri="{FF2B5EF4-FFF2-40B4-BE49-F238E27FC236}">
                <a16:creationId xmlns:a16="http://schemas.microsoft.com/office/drawing/2014/main" id="{A9BE1665-9322-47E1-A153-0527F8ACA38A}"/>
              </a:ext>
            </a:extLst>
          </p:cNvPr>
          <p:cNvSpPr>
            <a:spLocks noGrp="1"/>
          </p:cNvSpPr>
          <p:nvPr>
            <p:ph type="title" hasCustomPrompt="1"/>
          </p:nvPr>
        </p:nvSpPr>
        <p:spPr>
          <a:xfrm>
            <a:off x="558800" y="1015876"/>
            <a:ext cx="11099800" cy="938159"/>
          </a:xfrm>
        </p:spPr>
        <p:txBody>
          <a:bodyPr>
            <a:noAutofit/>
          </a:bodyPr>
          <a:lstStyle>
            <a:lvl1pPr>
              <a:defRPr sz="3600" b="1">
                <a:solidFill>
                  <a:schemeClr val="tx1"/>
                </a:solidFill>
                <a:latin typeface="游ゴシック" panose="020B0400000000000000" pitchFamily="50" charset="-128"/>
                <a:ea typeface="游ゴシック" panose="020B0400000000000000" pitchFamily="50" charset="-128"/>
              </a:defRPr>
            </a:lvl1pPr>
          </a:lstStyle>
          <a:p>
            <a:r>
              <a:rPr kumimoji="1" lang="ja-JP" altLang="en-US" dirty="0"/>
              <a:t>話題について一番伝えたいメッセージ（要点）</a:t>
            </a:r>
          </a:p>
        </p:txBody>
      </p:sp>
      <p:sp>
        <p:nvSpPr>
          <p:cNvPr id="6" name="正方形/長方形 5">
            <a:extLst>
              <a:ext uri="{FF2B5EF4-FFF2-40B4-BE49-F238E27FC236}">
                <a16:creationId xmlns:a16="http://schemas.microsoft.com/office/drawing/2014/main" id="{2DD56239-07BE-4C67-A734-0AF31D50B46F}"/>
              </a:ext>
            </a:extLst>
          </p:cNvPr>
          <p:cNvSpPr/>
          <p:nvPr userDrawn="1"/>
        </p:nvSpPr>
        <p:spPr>
          <a:xfrm>
            <a:off x="471271" y="1994510"/>
            <a:ext cx="3649340" cy="4622190"/>
          </a:xfrm>
          <a:prstGeom prst="rect">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D817710-9F90-4285-B55E-BC67D0EB2157}"/>
              </a:ext>
            </a:extLst>
          </p:cNvPr>
          <p:cNvSpPr/>
          <p:nvPr userDrawn="1"/>
        </p:nvSpPr>
        <p:spPr>
          <a:xfrm>
            <a:off x="4314710" y="1987780"/>
            <a:ext cx="3649340" cy="4622190"/>
          </a:xfrm>
          <a:prstGeom prst="rect">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1BD8337-6ACB-47CC-98B1-58823A402B6F}"/>
              </a:ext>
            </a:extLst>
          </p:cNvPr>
          <p:cNvSpPr/>
          <p:nvPr userDrawn="1"/>
        </p:nvSpPr>
        <p:spPr>
          <a:xfrm>
            <a:off x="8131938" y="1994510"/>
            <a:ext cx="3649340" cy="4622190"/>
          </a:xfrm>
          <a:prstGeom prst="rect">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E2E5C02-D511-4A33-B24E-FB1EA43C3941}"/>
              </a:ext>
            </a:extLst>
          </p:cNvPr>
          <p:cNvSpPr txBox="1"/>
          <p:nvPr userDrawn="1"/>
        </p:nvSpPr>
        <p:spPr>
          <a:xfrm>
            <a:off x="11493500" y="315648"/>
            <a:ext cx="561372" cy="461665"/>
          </a:xfrm>
          <a:prstGeom prst="rect">
            <a:avLst/>
          </a:prstGeom>
          <a:noFill/>
        </p:spPr>
        <p:txBody>
          <a:bodyPr wrap="none" rtlCol="0">
            <a:spAutoFit/>
          </a:bodyPr>
          <a:lstStyle/>
          <a:p>
            <a:fld id="{86695743-78A6-41C5-8EC9-B94E39B9B94D}" type="slidenum">
              <a:rPr kumimoji="1" lang="ja-JP" altLang="en-US" sz="2400" smtClean="0">
                <a:solidFill>
                  <a:schemeClr val="tx1"/>
                </a:solidFill>
                <a:latin typeface="+mn-lt"/>
                <a:ea typeface="游ゴシック Medium" panose="020B0500000000000000" pitchFamily="50" charset="-128"/>
              </a:rPr>
              <a:t>‹#›</a:t>
            </a:fld>
            <a:endParaRPr kumimoji="1" lang="ja-JP" altLang="en-US" sz="2400" dirty="0">
              <a:solidFill>
                <a:schemeClr val="tx1"/>
              </a:solidFill>
              <a:latin typeface="+mn-lt"/>
              <a:ea typeface="游ゴシック Medium" panose="020B0500000000000000" pitchFamily="50" charset="-128"/>
            </a:endParaRPr>
          </a:p>
        </p:txBody>
      </p:sp>
      <p:cxnSp>
        <p:nvCxnSpPr>
          <p:cNvPr id="18" name="直線コネクタ 17">
            <a:extLst>
              <a:ext uri="{FF2B5EF4-FFF2-40B4-BE49-F238E27FC236}">
                <a16:creationId xmlns:a16="http://schemas.microsoft.com/office/drawing/2014/main" id="{F87E163B-8A82-4BA9-BC1A-4BC89F170761}"/>
              </a:ext>
            </a:extLst>
          </p:cNvPr>
          <p:cNvCxnSpPr/>
          <p:nvPr userDrawn="1"/>
        </p:nvCxnSpPr>
        <p:spPr>
          <a:xfrm>
            <a:off x="0" y="825500"/>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テキスト プレースホルダー 17">
            <a:extLst>
              <a:ext uri="{FF2B5EF4-FFF2-40B4-BE49-F238E27FC236}">
                <a16:creationId xmlns:a16="http://schemas.microsoft.com/office/drawing/2014/main" id="{B78D8A30-D394-4059-92AC-154EDE4213F6}"/>
              </a:ext>
            </a:extLst>
          </p:cNvPr>
          <p:cNvSpPr>
            <a:spLocks noGrp="1"/>
          </p:cNvSpPr>
          <p:nvPr>
            <p:ph type="body" sz="quarter" idx="11" hasCustomPrompt="1"/>
          </p:nvPr>
        </p:nvSpPr>
        <p:spPr>
          <a:xfrm>
            <a:off x="210574" y="348226"/>
            <a:ext cx="11455400" cy="469900"/>
          </a:xfrm>
        </p:spPr>
        <p:txBody>
          <a:bodyPr/>
          <a:lstStyle>
            <a:lvl1pPr marL="0" indent="0">
              <a:buNone/>
              <a:defRPr b="0">
                <a:latin typeface="游ゴシック Medium" panose="020B0500000000000000" pitchFamily="50" charset="-128"/>
                <a:ea typeface="游ゴシック Medium" panose="020B0500000000000000"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スライドの話題＝問い（論点）</a:t>
            </a:r>
            <a:endParaRPr kumimoji="1" lang="en-US" altLang="ja-JP" dirty="0"/>
          </a:p>
        </p:txBody>
      </p:sp>
    </p:spTree>
    <p:extLst>
      <p:ext uri="{BB962C8B-B14F-4D97-AF65-F5344CB8AC3E}">
        <p14:creationId xmlns:p14="http://schemas.microsoft.com/office/powerpoint/2010/main" val="29646383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BAF030-86AC-4BA0-B9C6-3243C593BCFC}" type="datetimeFigureOut">
              <a:rPr kumimoji="1" lang="ja-JP" altLang="en-US" smtClean="0"/>
              <a:t>2021/11/12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B92D0-3845-473E-8E13-C70357A36CF6}" type="slidenum">
              <a:rPr kumimoji="1" lang="ja-JP" altLang="en-US" smtClean="0"/>
              <a:t>‹#›</a:t>
            </a:fld>
            <a:endParaRPr kumimoji="1" lang="ja-JP" altLang="en-US"/>
          </a:p>
        </p:txBody>
      </p:sp>
    </p:spTree>
    <p:extLst>
      <p:ext uri="{BB962C8B-B14F-4D97-AF65-F5344CB8AC3E}">
        <p14:creationId xmlns:p14="http://schemas.microsoft.com/office/powerpoint/2010/main" val="3069340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446088" indent="-446088" algn="l" defTabSz="914400" rtl="0" eaLnBrk="1" latinLnBrk="0" hangingPunct="1">
        <a:lnSpc>
          <a:spcPct val="110000"/>
        </a:lnSpc>
        <a:spcBef>
          <a:spcPts val="1800"/>
        </a:spcBef>
        <a:buClr>
          <a:schemeClr val="accent4"/>
        </a:buClr>
        <a:buFont typeface="Wingdings" panose="05000000000000000000" pitchFamily="2" charset="2"/>
        <a:buChar char="l"/>
        <a:defRPr kumimoji="1" sz="2800" b="1" kern="1200">
          <a:solidFill>
            <a:schemeClr val="tx1"/>
          </a:solidFill>
          <a:latin typeface="游ゴシック" panose="020B0400000000000000" pitchFamily="50" charset="-128"/>
          <a:ea typeface="游ゴシック" panose="020B0400000000000000" pitchFamily="50" charset="-128"/>
          <a:cs typeface="+mn-cs"/>
        </a:defRPr>
      </a:lvl1pPr>
      <a:lvl2pPr marL="898525" indent="-441325" algn="l" defTabSz="914400" rtl="0" eaLnBrk="1" latinLnBrk="0" hangingPunct="1">
        <a:lnSpc>
          <a:spcPct val="110000"/>
        </a:lnSpc>
        <a:spcBef>
          <a:spcPts val="0"/>
        </a:spcBef>
        <a:buFont typeface="Wingdings" panose="05000000000000000000" pitchFamily="2" charset="2"/>
        <a:buChar char="l"/>
        <a:defRPr kumimoji="1" sz="2400" kern="1200">
          <a:solidFill>
            <a:schemeClr val="tx2"/>
          </a:solidFill>
          <a:latin typeface="+mn-lt"/>
          <a:ea typeface="+mn-ea"/>
          <a:cs typeface="+mn-cs"/>
        </a:defRPr>
      </a:lvl2pPr>
      <a:lvl3pPr marL="1252538" indent="-338138" algn="l" defTabSz="914400" rtl="0" eaLnBrk="1" latinLnBrk="0" hangingPunct="1">
        <a:lnSpc>
          <a:spcPct val="110000"/>
        </a:lnSpc>
        <a:spcBef>
          <a:spcPts val="0"/>
        </a:spcBef>
        <a:buFont typeface="Wingdings" panose="05000000000000000000" pitchFamily="2" charset="2"/>
        <a:buChar char="l"/>
        <a:defRPr kumimoji="1" sz="2000" kern="1200">
          <a:solidFill>
            <a:schemeClr val="tx2"/>
          </a:solidFill>
          <a:latin typeface="+mn-lt"/>
          <a:ea typeface="+mn-ea"/>
          <a:cs typeface="+mn-cs"/>
        </a:defRPr>
      </a:lvl3pPr>
      <a:lvl4pPr marL="1706563" indent="-334963" algn="l" defTabSz="914400" rtl="0" eaLnBrk="1" latinLnBrk="0" hangingPunct="1">
        <a:lnSpc>
          <a:spcPct val="110000"/>
        </a:lnSpc>
        <a:spcBef>
          <a:spcPts val="0"/>
        </a:spcBef>
        <a:buFont typeface="Wingdings" panose="05000000000000000000" pitchFamily="2" charset="2"/>
        <a:buChar char="l"/>
        <a:defRPr kumimoji="1" sz="1800" kern="1200">
          <a:solidFill>
            <a:schemeClr val="tx2"/>
          </a:solidFill>
          <a:latin typeface="+mn-lt"/>
          <a:ea typeface="+mn-ea"/>
          <a:cs typeface="+mn-cs"/>
        </a:defRPr>
      </a:lvl4pPr>
      <a:lvl5pPr marL="2151063" indent="-322263" algn="l" defTabSz="914400" rtl="0" eaLnBrk="1" latinLnBrk="0" hangingPunct="1">
        <a:lnSpc>
          <a:spcPct val="110000"/>
        </a:lnSpc>
        <a:spcBef>
          <a:spcPts val="0"/>
        </a:spcBef>
        <a:buFont typeface="Wingdings" panose="05000000000000000000" pitchFamily="2" charset="2"/>
        <a:buChar char="l"/>
        <a:defRPr kumimoji="1"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69CrH9vsTTU?start=614&amp;feature=oembed" TargetMode="Externa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pPNUcXWr4Ek?start=245&amp;feature=oembed" TargetMode="Externa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F0535-4030-4C35-945F-92B453107136}"/>
              </a:ext>
            </a:extLst>
          </p:cNvPr>
          <p:cNvSpPr>
            <a:spLocks noGrp="1"/>
          </p:cNvSpPr>
          <p:nvPr>
            <p:ph type="ctrTitle"/>
          </p:nvPr>
        </p:nvSpPr>
        <p:spPr>
          <a:xfrm>
            <a:off x="-102386" y="1445972"/>
            <a:ext cx="12191999" cy="3570660"/>
          </a:xfrm>
        </p:spPr>
        <p:txBody>
          <a:bodyPr/>
          <a:lstStyle/>
          <a:p>
            <a:pPr algn="r"/>
            <a:r>
              <a:rPr lang="en-US" altLang="ja-JP" sz="5800" b="1" i="0" u="none" strike="noStrike" baseline="0" dirty="0">
                <a:latin typeface="Calibri" panose="020F0502020204030204" pitchFamily="34" charset="0"/>
                <a:cs typeface="Calibri" panose="020F0502020204030204" pitchFamily="34" charset="0"/>
              </a:rPr>
              <a:t>Research Trends on Exploration Robots</a:t>
            </a:r>
            <a:br>
              <a:rPr lang="en-US" altLang="ja-JP" sz="5800" b="1" i="0" u="none" strike="noStrike" baseline="0" dirty="0">
                <a:latin typeface="Calibri" panose="020F0502020204030204" pitchFamily="34" charset="0"/>
                <a:cs typeface="Calibri" panose="020F0502020204030204" pitchFamily="34" charset="0"/>
              </a:rPr>
            </a:br>
            <a:r>
              <a:rPr lang="en-US" altLang="ja-JP" sz="5800" b="1" i="0" u="none" strike="noStrike" baseline="0" dirty="0">
                <a:latin typeface="Calibri" panose="020F0502020204030204" pitchFamily="34" charset="0"/>
                <a:cs typeface="Calibri" panose="020F0502020204030204" pitchFamily="34" charset="0"/>
              </a:rPr>
              <a:t>for Lunar or Planetary Caves</a:t>
            </a:r>
            <a:br>
              <a:rPr kumimoji="1" lang="en-US" altLang="ja-JP" sz="5400" dirty="0"/>
            </a:br>
            <a:br>
              <a:rPr kumimoji="1" lang="en-US" altLang="ja-JP" sz="4000" dirty="0"/>
            </a:br>
            <a:r>
              <a:rPr kumimoji="1" lang="ja-JP" altLang="en-US" sz="3200" dirty="0"/>
              <a:t>月・惑星の縦孔洞窟における</a:t>
            </a:r>
            <a:br>
              <a:rPr kumimoji="1" lang="en-US" altLang="ja-JP" sz="3200" dirty="0"/>
            </a:br>
            <a:r>
              <a:rPr kumimoji="1" lang="ja-JP" altLang="en-US" sz="3200" dirty="0"/>
              <a:t>探査ローバの研究動向</a:t>
            </a:r>
            <a:endParaRPr kumimoji="1" lang="ja-JP" altLang="en-US" dirty="0"/>
          </a:p>
        </p:txBody>
      </p:sp>
      <p:sp>
        <p:nvSpPr>
          <p:cNvPr id="3" name="字幕 2">
            <a:extLst>
              <a:ext uri="{FF2B5EF4-FFF2-40B4-BE49-F238E27FC236}">
                <a16:creationId xmlns:a16="http://schemas.microsoft.com/office/drawing/2014/main" id="{42FD679A-CDD2-4005-984B-113143E13B1F}"/>
              </a:ext>
            </a:extLst>
          </p:cNvPr>
          <p:cNvSpPr>
            <a:spLocks noGrp="1"/>
          </p:cNvSpPr>
          <p:nvPr>
            <p:ph type="subTitle" idx="1"/>
          </p:nvPr>
        </p:nvSpPr>
        <p:spPr>
          <a:xfrm>
            <a:off x="1721224" y="5928938"/>
            <a:ext cx="9144000" cy="561975"/>
          </a:xfrm>
        </p:spPr>
        <p:txBody>
          <a:bodyPr/>
          <a:lstStyle/>
          <a:p>
            <a:pPr algn="r"/>
            <a:r>
              <a:rPr lang="ja-JP" altLang="en-US" dirty="0"/>
              <a:t>稲原慶太</a:t>
            </a:r>
            <a:endParaRPr kumimoji="1" lang="ja-JP" altLang="en-US" dirty="0"/>
          </a:p>
        </p:txBody>
      </p:sp>
      <p:sp>
        <p:nvSpPr>
          <p:cNvPr id="4" name="テキスト プレースホルダー 3">
            <a:extLst>
              <a:ext uri="{FF2B5EF4-FFF2-40B4-BE49-F238E27FC236}">
                <a16:creationId xmlns:a16="http://schemas.microsoft.com/office/drawing/2014/main" id="{47B2A5E6-B11B-4CED-B03E-250BCC27035B}"/>
              </a:ext>
            </a:extLst>
          </p:cNvPr>
          <p:cNvSpPr>
            <a:spLocks noGrp="1"/>
          </p:cNvSpPr>
          <p:nvPr>
            <p:ph type="body" sz="quarter" idx="11"/>
          </p:nvPr>
        </p:nvSpPr>
        <p:spPr>
          <a:xfrm>
            <a:off x="1721224" y="5489388"/>
            <a:ext cx="9144000" cy="469900"/>
          </a:xfrm>
        </p:spPr>
        <p:txBody>
          <a:bodyPr>
            <a:normAutofit fontScale="92500" lnSpcReduction="20000"/>
          </a:bodyPr>
          <a:lstStyle/>
          <a:p>
            <a:pPr algn="r"/>
            <a:r>
              <a:rPr lang="ja-JP" altLang="en-US" dirty="0"/>
              <a:t>久保田研究室 修士</a:t>
            </a:r>
            <a:r>
              <a:rPr lang="en-US" altLang="ja-JP" dirty="0"/>
              <a:t>1</a:t>
            </a:r>
            <a:r>
              <a:rPr lang="ja-JP" altLang="en-US" dirty="0"/>
              <a:t>年</a:t>
            </a:r>
            <a:endParaRPr kumimoji="1" lang="ja-JP" altLang="en-US" dirty="0"/>
          </a:p>
        </p:txBody>
      </p:sp>
      <p:sp>
        <p:nvSpPr>
          <p:cNvPr id="5" name="テキスト プレースホルダー 4">
            <a:extLst>
              <a:ext uri="{FF2B5EF4-FFF2-40B4-BE49-F238E27FC236}">
                <a16:creationId xmlns:a16="http://schemas.microsoft.com/office/drawing/2014/main" id="{1F08FD74-8A95-4CC4-8A3E-A416E77C6F43}"/>
              </a:ext>
            </a:extLst>
          </p:cNvPr>
          <p:cNvSpPr>
            <a:spLocks noGrp="1"/>
          </p:cNvSpPr>
          <p:nvPr>
            <p:ph type="body" sz="quarter" idx="12"/>
          </p:nvPr>
        </p:nvSpPr>
        <p:spPr>
          <a:xfrm>
            <a:off x="9068173" y="155125"/>
            <a:ext cx="3594101" cy="378541"/>
          </a:xfrm>
        </p:spPr>
        <p:txBody>
          <a:bodyPr/>
          <a:lstStyle/>
          <a:p>
            <a:r>
              <a:rPr kumimoji="1" lang="ja-JP" altLang="en-US" dirty="0"/>
              <a:t>輪講発表会 </a:t>
            </a:r>
            <a:r>
              <a:rPr kumimoji="1" lang="en-US" altLang="ja-JP" dirty="0"/>
              <a:t>2021/11/12</a:t>
            </a:r>
            <a:endParaRPr kumimoji="1" lang="ja-JP" altLang="en-US" dirty="0"/>
          </a:p>
        </p:txBody>
      </p:sp>
    </p:spTree>
    <p:extLst>
      <p:ext uri="{BB962C8B-B14F-4D97-AF65-F5344CB8AC3E}">
        <p14:creationId xmlns:p14="http://schemas.microsoft.com/office/powerpoint/2010/main" val="1462107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D2BD1D-79DA-414C-9BAC-2FDB2D6B4D28}"/>
              </a:ext>
            </a:extLst>
          </p:cNvPr>
          <p:cNvSpPr>
            <a:spLocks noGrp="1"/>
          </p:cNvSpPr>
          <p:nvPr>
            <p:ph type="title"/>
          </p:nvPr>
        </p:nvSpPr>
        <p:spPr>
          <a:xfrm>
            <a:off x="558800" y="996187"/>
            <a:ext cx="11099800" cy="938159"/>
          </a:xfrm>
        </p:spPr>
        <p:txBody>
          <a:bodyPr/>
          <a:lstStyle/>
          <a:p>
            <a:r>
              <a:rPr kumimoji="1" lang="en-US" altLang="ja-JP" sz="5400" dirty="0">
                <a:latin typeface="Calibri" panose="020F0502020204030204" pitchFamily="34" charset="0"/>
                <a:cs typeface="Calibri" panose="020F0502020204030204" pitchFamily="34" charset="0"/>
              </a:rPr>
              <a:t>Mission scenario by </a:t>
            </a:r>
            <a:r>
              <a:rPr kumimoji="1" lang="en-US" altLang="ja-JP" sz="5400" dirty="0" err="1">
                <a:latin typeface="Calibri" panose="020F0502020204030204" pitchFamily="34" charset="0"/>
                <a:cs typeface="Calibri" panose="020F0502020204030204" pitchFamily="34" charset="0"/>
              </a:rPr>
              <a:t>DuAxel</a:t>
            </a:r>
            <a:endParaRPr kumimoji="1" lang="ja-JP" altLang="en-US" sz="5400"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538D0CC-69EA-4378-BE78-A0055CA2437B}"/>
              </a:ext>
            </a:extLst>
          </p:cNvPr>
          <p:cNvSpPr>
            <a:spLocks noGrp="1"/>
          </p:cNvSpPr>
          <p:nvPr>
            <p:ph idx="1"/>
          </p:nvPr>
        </p:nvSpPr>
        <p:spPr/>
        <p:txBody>
          <a:bodyPr>
            <a:normAutofit/>
          </a:bodyPr>
          <a:lstStyle/>
          <a:p>
            <a:pPr marL="0" indent="0">
              <a:buNone/>
            </a:pPr>
            <a:r>
              <a:rPr lang="en-US" altLang="ja-JP" dirty="0">
                <a:latin typeface="Calibri" panose="020F0502020204030204" pitchFamily="34" charset="0"/>
                <a:cs typeface="Calibri" panose="020F0502020204030204" pitchFamily="34" charset="0"/>
              </a:rPr>
              <a:t>1. </a:t>
            </a:r>
            <a:r>
              <a:rPr lang="en-US" altLang="ja-JP" dirty="0" err="1">
                <a:latin typeface="Calibri" panose="020F0502020204030204" pitchFamily="34" charset="0"/>
                <a:cs typeface="Calibri" panose="020F0502020204030204" pitchFamily="34" charset="0"/>
              </a:rPr>
              <a:t>DuAxel</a:t>
            </a:r>
            <a:r>
              <a:rPr kumimoji="1" lang="en-US" altLang="ja-JP" dirty="0">
                <a:latin typeface="Calibri" panose="020F0502020204030204" pitchFamily="34" charset="0"/>
                <a:cs typeface="Calibri" panose="020F0502020204030204" pitchFamily="34" charset="0"/>
              </a:rPr>
              <a:t> moves near Lunar Pit by  </a:t>
            </a:r>
            <a:r>
              <a:rPr kumimoji="1" lang="en-US" altLang="ja-JP" dirty="0">
                <a:solidFill>
                  <a:srgbClr val="3E9288"/>
                </a:solidFill>
                <a:latin typeface="Calibri" panose="020F0502020204030204" pitchFamily="34" charset="0"/>
                <a:cs typeface="Calibri" panose="020F0502020204030204" pitchFamily="34" charset="0"/>
              </a:rPr>
              <a:t>4</a:t>
            </a:r>
            <a:r>
              <a:rPr lang="en-US" altLang="ja-JP" dirty="0">
                <a:solidFill>
                  <a:srgbClr val="3E9288"/>
                </a:solidFill>
                <a:latin typeface="Calibri" panose="020F0502020204030204" pitchFamily="34" charset="0"/>
                <a:cs typeface="Calibri" panose="020F0502020204030204" pitchFamily="34" charset="0"/>
              </a:rPr>
              <a:t>WD</a:t>
            </a:r>
            <a:r>
              <a:rPr lang="en-US" altLang="ja-JP" dirty="0">
                <a:latin typeface="Calibri" panose="020F0502020204030204" pitchFamily="34" charset="0"/>
                <a:cs typeface="Calibri" panose="020F0502020204030204" pitchFamily="34" charset="0"/>
              </a:rPr>
              <a:t>.</a:t>
            </a:r>
            <a:endParaRPr kumimoji="1" lang="en-US" altLang="ja-JP" dirty="0">
              <a:latin typeface="Calibri" panose="020F0502020204030204" pitchFamily="34" charset="0"/>
              <a:cs typeface="Calibri" panose="020F0502020204030204" pitchFamily="34" charset="0"/>
            </a:endParaRPr>
          </a:p>
          <a:p>
            <a:pPr marL="0" indent="0">
              <a:buNone/>
            </a:pPr>
            <a:r>
              <a:rPr lang="en-US" altLang="ja-JP" dirty="0">
                <a:latin typeface="Calibri" panose="020F0502020204030204" pitchFamily="34" charset="0"/>
                <a:cs typeface="Calibri" panose="020F0502020204030204" pitchFamily="34" charset="0"/>
              </a:rPr>
              <a:t>2. When the </a:t>
            </a:r>
            <a:r>
              <a:rPr lang="en-US" altLang="ja-JP" dirty="0" err="1">
                <a:latin typeface="Calibri" panose="020F0502020204030204" pitchFamily="34" charset="0"/>
                <a:cs typeface="Calibri" panose="020F0502020204030204" pitchFamily="34" charset="0"/>
              </a:rPr>
              <a:t>DuAxel</a:t>
            </a:r>
            <a:r>
              <a:rPr lang="en-US" altLang="ja-JP" dirty="0">
                <a:latin typeface="Calibri" panose="020F0502020204030204" pitchFamily="34" charset="0"/>
                <a:cs typeface="Calibri" panose="020F0502020204030204" pitchFamily="34" charset="0"/>
              </a:rPr>
              <a:t> reaches </a:t>
            </a:r>
            <a:r>
              <a:rPr kumimoji="1" lang="en-US" altLang="ja-JP" dirty="0">
                <a:latin typeface="Calibri" panose="020F0502020204030204" pitchFamily="34" charset="0"/>
                <a:cs typeface="Calibri" panose="020F0502020204030204" pitchFamily="34" charset="0"/>
              </a:rPr>
              <a:t>Lunar Pit</a:t>
            </a:r>
            <a:r>
              <a:rPr lang="en-US" altLang="ja-JP" dirty="0">
                <a:latin typeface="Calibri" panose="020F0502020204030204" pitchFamily="34" charset="0"/>
                <a:cs typeface="Calibri" panose="020F0502020204030204" pitchFamily="34" charset="0"/>
              </a:rPr>
              <a:t> , </a:t>
            </a:r>
            <a:r>
              <a:rPr lang="en-US" altLang="ja-JP" dirty="0" err="1">
                <a:latin typeface="Calibri" panose="020F0502020204030204" pitchFamily="34" charset="0"/>
                <a:cs typeface="Calibri" panose="020F0502020204030204" pitchFamily="34" charset="0"/>
              </a:rPr>
              <a:t>DuAxel</a:t>
            </a:r>
            <a:r>
              <a:rPr lang="en-US" altLang="ja-JP" dirty="0">
                <a:latin typeface="Calibri" panose="020F0502020204030204" pitchFamily="34" charset="0"/>
                <a:cs typeface="Calibri" panose="020F0502020204030204" pitchFamily="34" charset="0"/>
              </a:rPr>
              <a:t> </a:t>
            </a:r>
            <a:r>
              <a:rPr lang="en-US" altLang="ja-JP" dirty="0">
                <a:solidFill>
                  <a:srgbClr val="3E9288"/>
                </a:solidFill>
                <a:latin typeface="Calibri" panose="020F0502020204030204" pitchFamily="34" charset="0"/>
                <a:cs typeface="Calibri" panose="020F0502020204030204" pitchFamily="34" charset="0"/>
              </a:rPr>
              <a:t>divides into 2 Axels</a:t>
            </a:r>
            <a:r>
              <a:rPr lang="en-US" altLang="ja-JP" dirty="0">
                <a:latin typeface="Calibri" panose="020F0502020204030204" pitchFamily="34" charset="0"/>
                <a:cs typeface="Calibri" panose="020F0502020204030204" pitchFamily="34" charset="0"/>
              </a:rPr>
              <a:t>.</a:t>
            </a:r>
          </a:p>
          <a:p>
            <a:pPr marL="0" indent="0">
              <a:buNone/>
            </a:pPr>
            <a:r>
              <a:rPr lang="en-US" altLang="ja-JP" dirty="0">
                <a:latin typeface="Calibri" panose="020F0502020204030204" pitchFamily="34" charset="0"/>
                <a:cs typeface="Calibri" panose="020F0502020204030204" pitchFamily="34" charset="0"/>
              </a:rPr>
              <a:t>3. One Axel runs down a steep cliff ,and the other Axel waits near Pit .</a:t>
            </a:r>
            <a:endParaRPr kumimoji="1" lang="ja-JP" altLang="en-US" dirty="0">
              <a:latin typeface="Calibri" panose="020F0502020204030204" pitchFamily="34" charset="0"/>
              <a:cs typeface="Calibri" panose="020F0502020204030204" pitchFamily="34" charset="0"/>
            </a:endParaRPr>
          </a:p>
        </p:txBody>
      </p:sp>
      <p:sp>
        <p:nvSpPr>
          <p:cNvPr id="4" name="テキスト プレースホルダー 3">
            <a:extLst>
              <a:ext uri="{FF2B5EF4-FFF2-40B4-BE49-F238E27FC236}">
                <a16:creationId xmlns:a16="http://schemas.microsoft.com/office/drawing/2014/main" id="{54597B5C-038B-45A0-A0C0-62005C804506}"/>
              </a:ext>
            </a:extLst>
          </p:cNvPr>
          <p:cNvSpPr>
            <a:spLocks noGrp="1"/>
          </p:cNvSpPr>
          <p:nvPr>
            <p:ph type="body" sz="quarter" idx="11"/>
          </p:nvPr>
        </p:nvSpPr>
        <p:spPr/>
        <p:txBody>
          <a:bodyPr>
            <a:normAutofit fontScale="92500" lnSpcReduction="20000"/>
          </a:bodyPr>
          <a:lstStyle/>
          <a:p>
            <a:r>
              <a:rPr kumimoji="1" lang="en-US" altLang="ja-JP" dirty="0" err="1"/>
              <a:t>DuAxel</a:t>
            </a:r>
            <a:endParaRPr kumimoji="1" lang="ja-JP" altLang="en-US" dirty="0"/>
          </a:p>
        </p:txBody>
      </p:sp>
      <p:pic>
        <p:nvPicPr>
          <p:cNvPr id="5" name="図 4">
            <a:extLst>
              <a:ext uri="{FF2B5EF4-FFF2-40B4-BE49-F238E27FC236}">
                <a16:creationId xmlns:a16="http://schemas.microsoft.com/office/drawing/2014/main" id="{2A14B384-495E-4F87-880D-EE037C2A0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819" y="3988721"/>
            <a:ext cx="3716379" cy="2550536"/>
          </a:xfrm>
          <a:prstGeom prst="rect">
            <a:avLst/>
          </a:prstGeom>
          <a:noFill/>
          <a:ln>
            <a:noFill/>
          </a:ln>
        </p:spPr>
      </p:pic>
      <p:pic>
        <p:nvPicPr>
          <p:cNvPr id="8" name="図 7">
            <a:extLst>
              <a:ext uri="{FF2B5EF4-FFF2-40B4-BE49-F238E27FC236}">
                <a16:creationId xmlns:a16="http://schemas.microsoft.com/office/drawing/2014/main" id="{9B2B049E-7665-462E-8916-A2587E32D025}"/>
              </a:ext>
            </a:extLst>
          </p:cNvPr>
          <p:cNvPicPr>
            <a:picLocks noChangeAspect="1"/>
          </p:cNvPicPr>
          <p:nvPr/>
        </p:nvPicPr>
        <p:blipFill>
          <a:blip r:embed="rId4"/>
          <a:stretch>
            <a:fillRect/>
          </a:stretch>
        </p:blipFill>
        <p:spPr>
          <a:xfrm>
            <a:off x="8274482" y="3988721"/>
            <a:ext cx="3825803" cy="2550535"/>
          </a:xfrm>
          <a:prstGeom prst="rect">
            <a:avLst/>
          </a:prstGeom>
        </p:spPr>
      </p:pic>
      <p:sp>
        <p:nvSpPr>
          <p:cNvPr id="7" name="テキスト ボックス 6">
            <a:extLst>
              <a:ext uri="{FF2B5EF4-FFF2-40B4-BE49-F238E27FC236}">
                <a16:creationId xmlns:a16="http://schemas.microsoft.com/office/drawing/2014/main" id="{DF547257-743A-4FFC-BE2B-88A14189ED46}"/>
              </a:ext>
            </a:extLst>
          </p:cNvPr>
          <p:cNvSpPr txBox="1"/>
          <p:nvPr/>
        </p:nvSpPr>
        <p:spPr>
          <a:xfrm>
            <a:off x="11744442" y="6488668"/>
            <a:ext cx="447558" cy="369332"/>
          </a:xfrm>
          <a:prstGeom prst="rect">
            <a:avLst/>
          </a:prstGeom>
          <a:noFill/>
        </p:spPr>
        <p:txBody>
          <a:bodyPr wrap="none" rtlCol="0">
            <a:spAutoFit/>
          </a:bodyPr>
          <a:lstStyle/>
          <a:p>
            <a:r>
              <a:rPr kumimoji="1" lang="en-US" altLang="ja-JP" dirty="0"/>
              <a:t>[8]</a:t>
            </a:r>
            <a:endParaRPr kumimoji="1" lang="ja-JP" altLang="en-US" dirty="0"/>
          </a:p>
        </p:txBody>
      </p:sp>
      <p:pic>
        <p:nvPicPr>
          <p:cNvPr id="6" name="図 5" descr="屋外, 砂浜, 草, 水 が含まれている画像&#10;&#10;自動的に生成された説明">
            <a:extLst>
              <a:ext uri="{FF2B5EF4-FFF2-40B4-BE49-F238E27FC236}">
                <a16:creationId xmlns:a16="http://schemas.microsoft.com/office/drawing/2014/main" id="{DDB71E8A-F129-400D-877F-CC0DB5CE78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70657" y="3988721"/>
            <a:ext cx="4324365" cy="2550535"/>
          </a:xfrm>
          <a:prstGeom prst="rect">
            <a:avLst/>
          </a:prstGeom>
          <a:noFill/>
          <a:ln>
            <a:noFill/>
          </a:ln>
        </p:spPr>
      </p:pic>
    </p:spTree>
    <p:extLst>
      <p:ext uri="{BB962C8B-B14F-4D97-AF65-F5344CB8AC3E}">
        <p14:creationId xmlns:p14="http://schemas.microsoft.com/office/powerpoint/2010/main" val="1518708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65AC65-9E2A-4C94-9418-02CBCB6E9A6B}"/>
              </a:ext>
            </a:extLst>
          </p:cNvPr>
          <p:cNvSpPr>
            <a:spLocks noGrp="1"/>
          </p:cNvSpPr>
          <p:nvPr>
            <p:ph type="title"/>
          </p:nvPr>
        </p:nvSpPr>
        <p:spPr>
          <a:xfrm>
            <a:off x="0" y="624515"/>
            <a:ext cx="13423770" cy="1749316"/>
          </a:xfrm>
        </p:spPr>
        <p:txBody>
          <a:bodyPr/>
          <a:lstStyle/>
          <a:p>
            <a:r>
              <a:rPr kumimoji="1" lang="en-US" altLang="ja-JP" sz="5400" dirty="0">
                <a:latin typeface="Calibri" panose="020F0502020204030204" pitchFamily="34" charset="0"/>
                <a:cs typeface="Calibri" panose="020F0502020204030204" pitchFamily="34" charset="0"/>
              </a:rPr>
              <a:t>(2) Daedalus</a:t>
            </a:r>
            <a:r>
              <a:rPr lang="ja-JP" altLang="en-US" sz="5400" dirty="0">
                <a:latin typeface="Calibri" panose="020F0502020204030204" pitchFamily="34" charset="0"/>
                <a:cs typeface="Calibri" panose="020F0502020204030204" pitchFamily="34" charset="0"/>
              </a:rPr>
              <a:t> </a:t>
            </a:r>
            <a:r>
              <a:rPr kumimoji="1" lang="en-US" altLang="ja-JP" sz="2800" dirty="0">
                <a:latin typeface="Calibri" panose="020F0502020204030204" pitchFamily="34" charset="0"/>
                <a:cs typeface="Calibri" panose="020F0502020204030204" pitchFamily="34" charset="0"/>
              </a:rPr>
              <a:t>(ESA, Julius-</a:t>
            </a:r>
            <a:r>
              <a:rPr kumimoji="1" lang="en-US" altLang="ja-JP" sz="2800" dirty="0" err="1">
                <a:latin typeface="Calibri" panose="020F0502020204030204" pitchFamily="34" charset="0"/>
                <a:cs typeface="Calibri" panose="020F0502020204030204" pitchFamily="34" charset="0"/>
              </a:rPr>
              <a:t>Maximilians</a:t>
            </a:r>
            <a:r>
              <a:rPr kumimoji="1" lang="en-US" altLang="ja-JP" sz="2800" dirty="0">
                <a:latin typeface="Calibri" panose="020F0502020204030204" pitchFamily="34" charset="0"/>
                <a:cs typeface="Calibri" panose="020F0502020204030204" pitchFamily="34" charset="0"/>
              </a:rPr>
              <a:t>-Universität Würzburg,2021)[9]</a:t>
            </a:r>
            <a:endParaRPr kumimoji="1" lang="ja-JP" altLang="en-US" sz="2800"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4BB9BA6D-0DFE-4B1A-860C-630E965C68F9}"/>
              </a:ext>
            </a:extLst>
          </p:cNvPr>
          <p:cNvSpPr>
            <a:spLocks noGrp="1"/>
          </p:cNvSpPr>
          <p:nvPr>
            <p:ph idx="1"/>
          </p:nvPr>
        </p:nvSpPr>
        <p:spPr>
          <a:xfrm>
            <a:off x="605863" y="2140209"/>
            <a:ext cx="11099800" cy="4572000"/>
          </a:xfrm>
        </p:spPr>
        <p:txBody>
          <a:bodyPr/>
          <a:lstStyle/>
          <a:p>
            <a:pPr>
              <a:buFont typeface="Arial" panose="020B0604020202020204" pitchFamily="34" charset="0"/>
              <a:buChar char="•"/>
            </a:pPr>
            <a:r>
              <a:rPr kumimoji="1" lang="en-US" altLang="ja-JP" sz="3600" dirty="0">
                <a:latin typeface="Calibri" panose="020F0502020204030204" pitchFamily="34" charset="0"/>
                <a:cs typeface="Calibri" panose="020F0502020204030204" pitchFamily="34" charset="0"/>
              </a:rPr>
              <a:t>Daedalus</a:t>
            </a:r>
          </a:p>
          <a:p>
            <a:pPr marL="457200" lvl="1" indent="0">
              <a:buNone/>
            </a:pPr>
            <a:r>
              <a:rPr kumimoji="1" lang="en-US" altLang="ja-JP" sz="3200" dirty="0">
                <a:latin typeface="Calibri" panose="020F0502020204030204" pitchFamily="34" charset="0"/>
                <a:cs typeface="Calibri" panose="020F0502020204030204" pitchFamily="34" charset="0"/>
              </a:rPr>
              <a:t>Tether and robotic </a:t>
            </a:r>
            <a:r>
              <a:rPr lang="en-US" altLang="ja-JP" sz="3200" dirty="0">
                <a:latin typeface="Calibri" panose="020F0502020204030204" pitchFamily="34" charset="0"/>
                <a:cs typeface="Calibri" panose="020F0502020204030204" pitchFamily="34" charset="0"/>
              </a:rPr>
              <a:t>m</a:t>
            </a:r>
            <a:r>
              <a:rPr kumimoji="1" lang="en-US" altLang="ja-JP" sz="3200" dirty="0">
                <a:latin typeface="Calibri" panose="020F0502020204030204" pitchFamily="34" charset="0"/>
                <a:cs typeface="Calibri" panose="020F0502020204030204" pitchFamily="34" charset="0"/>
              </a:rPr>
              <a:t>ission to investigate Lunar Lava Tubes</a:t>
            </a:r>
          </a:p>
          <a:p>
            <a:pPr marL="457200" lvl="1" indent="0">
              <a:buNone/>
            </a:pPr>
            <a:endParaRPr kumimoji="1" lang="ja-JP" altLang="en-US" dirty="0"/>
          </a:p>
        </p:txBody>
      </p:sp>
      <p:sp>
        <p:nvSpPr>
          <p:cNvPr id="4" name="テキスト プレースホルダー 3">
            <a:extLst>
              <a:ext uri="{FF2B5EF4-FFF2-40B4-BE49-F238E27FC236}">
                <a16:creationId xmlns:a16="http://schemas.microsoft.com/office/drawing/2014/main" id="{A7EEC63D-A6C3-45E6-8BB4-F3A16F451AA5}"/>
              </a:ext>
            </a:extLst>
          </p:cNvPr>
          <p:cNvSpPr>
            <a:spLocks noGrp="1"/>
          </p:cNvSpPr>
          <p:nvPr>
            <p:ph type="body" sz="quarter" idx="11"/>
          </p:nvPr>
        </p:nvSpPr>
        <p:spPr/>
        <p:txBody>
          <a:bodyPr>
            <a:normAutofit fontScale="92500" lnSpcReduction="20000"/>
          </a:bodyPr>
          <a:lstStyle/>
          <a:p>
            <a:r>
              <a:rPr kumimoji="1" lang="en-US" altLang="ja-JP" sz="2800" dirty="0">
                <a:latin typeface="Calibri" panose="020F0502020204030204" pitchFamily="34" charset="0"/>
                <a:cs typeface="Calibri" panose="020F0502020204030204" pitchFamily="34" charset="0"/>
              </a:rPr>
              <a:t>Daedalus</a:t>
            </a:r>
            <a:endParaRPr kumimoji="1" lang="ja-JP" altLang="en-US" dirty="0"/>
          </a:p>
        </p:txBody>
      </p:sp>
      <p:pic>
        <p:nvPicPr>
          <p:cNvPr id="8" name="図 7" descr="屋外, 座る, 小さい, テーブル が含まれている画像&#10;&#10;自動的に生成された説明">
            <a:extLst>
              <a:ext uri="{FF2B5EF4-FFF2-40B4-BE49-F238E27FC236}">
                <a16:creationId xmlns:a16="http://schemas.microsoft.com/office/drawing/2014/main" id="{0E17AFD9-CA4A-4E15-B3B7-7535DA452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574" y="3546735"/>
            <a:ext cx="4041184" cy="3130700"/>
          </a:xfrm>
          <a:prstGeom prst="rect">
            <a:avLst/>
          </a:prstGeom>
        </p:spPr>
      </p:pic>
      <p:pic>
        <p:nvPicPr>
          <p:cNvPr id="10" name="図 9" descr="線画 が含まれている画像&#10;&#10;自動的に生成された説明">
            <a:extLst>
              <a:ext uri="{FF2B5EF4-FFF2-40B4-BE49-F238E27FC236}">
                <a16:creationId xmlns:a16="http://schemas.microsoft.com/office/drawing/2014/main" id="{BE072FAA-E7BE-4940-AB48-BDDCC8D63C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985" y="3429000"/>
            <a:ext cx="3140820" cy="3366170"/>
          </a:xfrm>
          <a:prstGeom prst="rect">
            <a:avLst/>
          </a:prstGeom>
        </p:spPr>
      </p:pic>
      <p:sp>
        <p:nvSpPr>
          <p:cNvPr id="5" name="テキスト ボックス 4">
            <a:extLst>
              <a:ext uri="{FF2B5EF4-FFF2-40B4-BE49-F238E27FC236}">
                <a16:creationId xmlns:a16="http://schemas.microsoft.com/office/drawing/2014/main" id="{9C989B17-12CB-4176-84AE-26AFE10381DB}"/>
              </a:ext>
            </a:extLst>
          </p:cNvPr>
          <p:cNvSpPr txBox="1"/>
          <p:nvPr/>
        </p:nvSpPr>
        <p:spPr>
          <a:xfrm>
            <a:off x="11411825" y="5555726"/>
            <a:ext cx="442750" cy="369332"/>
          </a:xfrm>
          <a:prstGeom prst="rect">
            <a:avLst/>
          </a:prstGeom>
          <a:noFill/>
        </p:spPr>
        <p:txBody>
          <a:bodyPr wrap="none" rtlCol="0">
            <a:spAutoFit/>
          </a:bodyPr>
          <a:lstStyle/>
          <a:p>
            <a:r>
              <a:rPr lang="en-US" altLang="ja-JP" sz="1800" b="0" i="0" u="none" strike="noStrike" baseline="0" dirty="0">
                <a:latin typeface="CMR9"/>
              </a:rPr>
              <a:t>[9]</a:t>
            </a:r>
            <a:endParaRPr kumimoji="1" lang="ja-JP" altLang="en-US" dirty="0"/>
          </a:p>
        </p:txBody>
      </p:sp>
      <p:sp>
        <p:nvSpPr>
          <p:cNvPr id="11" name="矢印: 下カーブ 10">
            <a:extLst>
              <a:ext uri="{FF2B5EF4-FFF2-40B4-BE49-F238E27FC236}">
                <a16:creationId xmlns:a16="http://schemas.microsoft.com/office/drawing/2014/main" id="{738693F1-D9C5-4A5B-A478-62C9E444685D}"/>
              </a:ext>
            </a:extLst>
          </p:cNvPr>
          <p:cNvSpPr/>
          <p:nvPr/>
        </p:nvSpPr>
        <p:spPr>
          <a:xfrm rot="20276276">
            <a:off x="6229184" y="5253476"/>
            <a:ext cx="844714" cy="47119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3" name="図 12">
            <a:extLst>
              <a:ext uri="{FF2B5EF4-FFF2-40B4-BE49-F238E27FC236}">
                <a16:creationId xmlns:a16="http://schemas.microsoft.com/office/drawing/2014/main" id="{C4AE681E-2DBB-41B4-B046-D18EDBF354F9}"/>
              </a:ext>
            </a:extLst>
          </p:cNvPr>
          <p:cNvPicPr>
            <a:picLocks noChangeAspect="1"/>
          </p:cNvPicPr>
          <p:nvPr/>
        </p:nvPicPr>
        <p:blipFill rotWithShape="1">
          <a:blip r:embed="rId5"/>
          <a:srcRect r="3376"/>
          <a:stretch/>
        </p:blipFill>
        <p:spPr>
          <a:xfrm>
            <a:off x="7479540" y="4031356"/>
            <a:ext cx="4668873" cy="2297658"/>
          </a:xfrm>
          <a:prstGeom prst="rect">
            <a:avLst/>
          </a:prstGeom>
        </p:spPr>
      </p:pic>
      <p:sp>
        <p:nvSpPr>
          <p:cNvPr id="6" name="テキスト ボックス 5">
            <a:extLst>
              <a:ext uri="{FF2B5EF4-FFF2-40B4-BE49-F238E27FC236}">
                <a16:creationId xmlns:a16="http://schemas.microsoft.com/office/drawing/2014/main" id="{A2D5D134-158E-43CE-8694-1091CD01D6DD}"/>
              </a:ext>
            </a:extLst>
          </p:cNvPr>
          <p:cNvSpPr txBox="1"/>
          <p:nvPr/>
        </p:nvSpPr>
        <p:spPr>
          <a:xfrm>
            <a:off x="11705663" y="6144348"/>
            <a:ext cx="442750" cy="369332"/>
          </a:xfrm>
          <a:prstGeom prst="rect">
            <a:avLst/>
          </a:prstGeom>
          <a:noFill/>
        </p:spPr>
        <p:txBody>
          <a:bodyPr wrap="square" rtlCol="0">
            <a:spAutoFit/>
          </a:bodyPr>
          <a:lstStyle/>
          <a:p>
            <a:r>
              <a:rPr kumimoji="1" lang="en-US" altLang="ja-JP" sz="1800" dirty="0">
                <a:latin typeface="Calibri" panose="020F0502020204030204" pitchFamily="34" charset="0"/>
                <a:cs typeface="Calibri" panose="020F0502020204030204" pitchFamily="34" charset="0"/>
              </a:rPr>
              <a:t>[9]</a:t>
            </a:r>
            <a:endParaRPr kumimoji="1" lang="ja-JP" altLang="en-US" dirty="0"/>
          </a:p>
        </p:txBody>
      </p:sp>
    </p:spTree>
    <p:extLst>
      <p:ext uri="{BB962C8B-B14F-4D97-AF65-F5344CB8AC3E}">
        <p14:creationId xmlns:p14="http://schemas.microsoft.com/office/powerpoint/2010/main" val="81526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9">
            <a:extLst>
              <a:ext uri="{FF2B5EF4-FFF2-40B4-BE49-F238E27FC236}">
                <a16:creationId xmlns:a16="http://schemas.microsoft.com/office/drawing/2014/main" id="{DCD020B5-5152-4832-8649-28852735605A}"/>
              </a:ext>
            </a:extLst>
          </p:cNvPr>
          <p:cNvPicPr>
            <a:picLocks noGrp="1" noChangeAspect="1"/>
          </p:cNvPicPr>
          <p:nvPr>
            <p:ph idx="1"/>
          </p:nvPr>
        </p:nvPicPr>
        <p:blipFill rotWithShape="1">
          <a:blip r:embed="rId3"/>
          <a:srcRect l="10549" r="28837"/>
          <a:stretch/>
        </p:blipFill>
        <p:spPr>
          <a:xfrm>
            <a:off x="8609684" y="2316021"/>
            <a:ext cx="3582316" cy="4305859"/>
          </a:xfrm>
        </p:spPr>
      </p:pic>
      <p:sp>
        <p:nvSpPr>
          <p:cNvPr id="4" name="テキスト プレースホルダー 3">
            <a:extLst>
              <a:ext uri="{FF2B5EF4-FFF2-40B4-BE49-F238E27FC236}">
                <a16:creationId xmlns:a16="http://schemas.microsoft.com/office/drawing/2014/main" id="{47DE9D98-6FA7-4263-BD07-42AA90A807BA}"/>
              </a:ext>
            </a:extLst>
          </p:cNvPr>
          <p:cNvSpPr>
            <a:spLocks noGrp="1"/>
          </p:cNvSpPr>
          <p:nvPr>
            <p:ph type="body" sz="quarter" idx="11"/>
          </p:nvPr>
        </p:nvSpPr>
        <p:spPr/>
        <p:txBody>
          <a:bodyPr>
            <a:normAutofit fontScale="92500" lnSpcReduction="20000"/>
          </a:bodyPr>
          <a:lstStyle/>
          <a:p>
            <a:r>
              <a:rPr kumimoji="1" lang="en-US" altLang="ja-JP" sz="2800" dirty="0">
                <a:latin typeface="Calibri" panose="020F0502020204030204" pitchFamily="34" charset="0"/>
                <a:cs typeface="Calibri" panose="020F0502020204030204" pitchFamily="34" charset="0"/>
              </a:rPr>
              <a:t>Daedalus</a:t>
            </a:r>
            <a:endParaRPr kumimoji="1" lang="ja-JP" altLang="en-US" dirty="0"/>
          </a:p>
        </p:txBody>
      </p:sp>
      <p:pic>
        <p:nvPicPr>
          <p:cNvPr id="6" name="図 5">
            <a:extLst>
              <a:ext uri="{FF2B5EF4-FFF2-40B4-BE49-F238E27FC236}">
                <a16:creationId xmlns:a16="http://schemas.microsoft.com/office/drawing/2014/main" id="{4E40E5CE-E051-4E72-9128-86C4AF526403}"/>
              </a:ext>
            </a:extLst>
          </p:cNvPr>
          <p:cNvPicPr>
            <a:picLocks noChangeAspect="1"/>
          </p:cNvPicPr>
          <p:nvPr/>
        </p:nvPicPr>
        <p:blipFill>
          <a:blip r:embed="rId4"/>
          <a:stretch>
            <a:fillRect/>
          </a:stretch>
        </p:blipFill>
        <p:spPr>
          <a:xfrm>
            <a:off x="437080" y="2316021"/>
            <a:ext cx="3489148" cy="4305860"/>
          </a:xfrm>
          <a:prstGeom prst="rect">
            <a:avLst/>
          </a:prstGeom>
        </p:spPr>
      </p:pic>
      <p:pic>
        <p:nvPicPr>
          <p:cNvPr id="8" name="図 7">
            <a:extLst>
              <a:ext uri="{FF2B5EF4-FFF2-40B4-BE49-F238E27FC236}">
                <a16:creationId xmlns:a16="http://schemas.microsoft.com/office/drawing/2014/main" id="{EA27C279-FD93-46A4-840F-D704E2087A59}"/>
              </a:ext>
            </a:extLst>
          </p:cNvPr>
          <p:cNvPicPr>
            <a:picLocks noChangeAspect="1"/>
          </p:cNvPicPr>
          <p:nvPr/>
        </p:nvPicPr>
        <p:blipFill rotWithShape="1">
          <a:blip r:embed="rId5"/>
          <a:srcRect l="9040" r="16820"/>
          <a:stretch/>
        </p:blipFill>
        <p:spPr>
          <a:xfrm>
            <a:off x="4259596" y="2316021"/>
            <a:ext cx="4208110" cy="4305860"/>
          </a:xfrm>
          <a:prstGeom prst="rect">
            <a:avLst/>
          </a:prstGeom>
        </p:spPr>
      </p:pic>
      <p:sp>
        <p:nvSpPr>
          <p:cNvPr id="11" name="テキスト ボックス 10">
            <a:extLst>
              <a:ext uri="{FF2B5EF4-FFF2-40B4-BE49-F238E27FC236}">
                <a16:creationId xmlns:a16="http://schemas.microsoft.com/office/drawing/2014/main" id="{86E5AD87-A15D-4B1D-B594-1FD31EC479FC}"/>
              </a:ext>
            </a:extLst>
          </p:cNvPr>
          <p:cNvSpPr txBox="1"/>
          <p:nvPr/>
        </p:nvSpPr>
        <p:spPr>
          <a:xfrm>
            <a:off x="8785298" y="6621881"/>
            <a:ext cx="3406702" cy="276999"/>
          </a:xfrm>
          <a:prstGeom prst="rect">
            <a:avLst/>
          </a:prstGeom>
          <a:noFill/>
        </p:spPr>
        <p:txBody>
          <a:bodyPr wrap="none" rtlCol="0">
            <a:spAutoFit/>
          </a:bodyPr>
          <a:lstStyle/>
          <a:p>
            <a:r>
              <a:rPr lang="en-US" altLang="ja-JP" sz="1200" b="0" i="0" dirty="0">
                <a:solidFill>
                  <a:srgbClr val="202122"/>
                </a:solidFill>
                <a:effectLst/>
                <a:latin typeface="Arial" panose="020B0604020202020204" pitchFamily="34" charset="0"/>
              </a:rPr>
              <a:t>Credit: Julius-</a:t>
            </a:r>
            <a:r>
              <a:rPr lang="en-US" altLang="ja-JP" sz="1200" b="0" i="0" dirty="0" err="1">
                <a:solidFill>
                  <a:srgbClr val="202122"/>
                </a:solidFill>
                <a:effectLst/>
                <a:latin typeface="Arial" panose="020B0604020202020204" pitchFamily="34" charset="0"/>
              </a:rPr>
              <a:t>Maximilians</a:t>
            </a:r>
            <a:r>
              <a:rPr lang="en-US" altLang="ja-JP" sz="1200" b="0" i="0" dirty="0">
                <a:solidFill>
                  <a:srgbClr val="202122"/>
                </a:solidFill>
                <a:effectLst/>
                <a:latin typeface="Arial" panose="020B0604020202020204" pitchFamily="34" charset="0"/>
              </a:rPr>
              <a:t>-Universität Würzburg</a:t>
            </a:r>
            <a:endParaRPr kumimoji="1" lang="ja-JP" altLang="en-US" sz="1200" dirty="0"/>
          </a:p>
        </p:txBody>
      </p:sp>
      <p:sp>
        <p:nvSpPr>
          <p:cNvPr id="13" name="テキスト ボックス 12">
            <a:extLst>
              <a:ext uri="{FF2B5EF4-FFF2-40B4-BE49-F238E27FC236}">
                <a16:creationId xmlns:a16="http://schemas.microsoft.com/office/drawing/2014/main" id="{1A5124C8-FB95-4AE3-A490-4D34DCB75E34}"/>
              </a:ext>
            </a:extLst>
          </p:cNvPr>
          <p:cNvSpPr txBox="1"/>
          <p:nvPr/>
        </p:nvSpPr>
        <p:spPr>
          <a:xfrm>
            <a:off x="8609684" y="1232911"/>
            <a:ext cx="7347878" cy="954107"/>
          </a:xfrm>
          <a:prstGeom prst="rect">
            <a:avLst/>
          </a:prstGeom>
          <a:noFill/>
        </p:spPr>
        <p:txBody>
          <a:bodyPr wrap="square" rtlCol="0">
            <a:spAutoFit/>
          </a:bodyPr>
          <a:lstStyle/>
          <a:p>
            <a:r>
              <a:rPr kumimoji="1" lang="en-US" altLang="ja-JP" sz="2800" b="1" dirty="0">
                <a:latin typeface="Calibri" panose="020F0502020204030204" pitchFamily="34" charset="0"/>
                <a:cs typeface="Calibri" panose="020F0502020204030204" pitchFamily="34" charset="0"/>
              </a:rPr>
              <a:t>The poll extends</a:t>
            </a:r>
          </a:p>
          <a:p>
            <a:r>
              <a:rPr kumimoji="1" lang="ja-JP" altLang="en-US" sz="2800" b="1" dirty="0">
                <a:latin typeface="Calibri" panose="020F0502020204030204" pitchFamily="34" charset="0"/>
                <a:cs typeface="Calibri" panose="020F0502020204030204" pitchFamily="34" charset="0"/>
              </a:rPr>
              <a:t>→</a:t>
            </a:r>
            <a:r>
              <a:rPr kumimoji="1" lang="en-US" altLang="ja-JP" sz="2800" b="1" dirty="0">
                <a:latin typeface="Calibri" panose="020F0502020204030204" pitchFamily="34" charset="0"/>
                <a:cs typeface="Calibri" panose="020F0502020204030204" pitchFamily="34" charset="0"/>
              </a:rPr>
              <a:t>overcome obstacles</a:t>
            </a:r>
            <a:endParaRPr kumimoji="1" lang="ja-JP" altLang="en-US" sz="2800" b="1" dirty="0">
              <a:latin typeface="Calibri" panose="020F0502020204030204" pitchFamily="34" charset="0"/>
              <a:cs typeface="Calibri" panose="020F0502020204030204" pitchFamily="34" charset="0"/>
            </a:endParaRPr>
          </a:p>
        </p:txBody>
      </p:sp>
      <p:sp>
        <p:nvSpPr>
          <p:cNvPr id="14" name="テキスト ボックス 13">
            <a:extLst>
              <a:ext uri="{FF2B5EF4-FFF2-40B4-BE49-F238E27FC236}">
                <a16:creationId xmlns:a16="http://schemas.microsoft.com/office/drawing/2014/main" id="{718E228D-5272-4AE6-B109-7E82A80BD883}"/>
              </a:ext>
            </a:extLst>
          </p:cNvPr>
          <p:cNvSpPr txBox="1"/>
          <p:nvPr/>
        </p:nvSpPr>
        <p:spPr>
          <a:xfrm>
            <a:off x="4636287" y="1448354"/>
            <a:ext cx="3454728" cy="523220"/>
          </a:xfrm>
          <a:prstGeom prst="rect">
            <a:avLst/>
          </a:prstGeom>
          <a:noFill/>
        </p:spPr>
        <p:txBody>
          <a:bodyPr wrap="none" rtlCol="0">
            <a:spAutoFit/>
          </a:bodyPr>
          <a:lstStyle/>
          <a:p>
            <a:r>
              <a:rPr kumimoji="1" lang="en-US" altLang="ja-JP" sz="2800" b="1" dirty="0">
                <a:latin typeface="Calibri" panose="020F0502020204030204" pitchFamily="34" charset="0"/>
                <a:cs typeface="Calibri" panose="020F0502020204030204" pitchFamily="34" charset="0"/>
              </a:rPr>
              <a:t>Driven by motor force</a:t>
            </a:r>
            <a:endParaRPr kumimoji="1" lang="ja-JP" altLang="en-US" sz="2800" b="1" dirty="0">
              <a:latin typeface="Calibri" panose="020F0502020204030204" pitchFamily="34" charset="0"/>
              <a:cs typeface="Calibri" panose="020F0502020204030204" pitchFamily="34" charset="0"/>
            </a:endParaRPr>
          </a:p>
        </p:txBody>
      </p:sp>
      <p:sp>
        <p:nvSpPr>
          <p:cNvPr id="15" name="テキスト ボックス 14">
            <a:extLst>
              <a:ext uri="{FF2B5EF4-FFF2-40B4-BE49-F238E27FC236}">
                <a16:creationId xmlns:a16="http://schemas.microsoft.com/office/drawing/2014/main" id="{1A339D9E-73DB-43AA-AF6F-2B91CC39C26F}"/>
              </a:ext>
            </a:extLst>
          </p:cNvPr>
          <p:cNvSpPr txBox="1"/>
          <p:nvPr/>
        </p:nvSpPr>
        <p:spPr>
          <a:xfrm>
            <a:off x="101199" y="1448354"/>
            <a:ext cx="4535088" cy="523220"/>
          </a:xfrm>
          <a:prstGeom prst="rect">
            <a:avLst/>
          </a:prstGeom>
          <a:noFill/>
        </p:spPr>
        <p:txBody>
          <a:bodyPr wrap="none" rtlCol="0">
            <a:spAutoFit/>
          </a:bodyPr>
          <a:lstStyle/>
          <a:p>
            <a:r>
              <a:rPr kumimoji="1" lang="en-US" altLang="ja-JP" sz="2800" b="1" dirty="0">
                <a:latin typeface="Calibri" panose="020F0502020204030204" pitchFamily="34" charset="0"/>
                <a:cs typeface="Calibri" panose="020F0502020204030204" pitchFamily="34" charset="0"/>
              </a:rPr>
              <a:t>Descend  with tethered cable</a:t>
            </a:r>
            <a:endParaRPr kumimoji="1" lang="ja-JP" altLang="en-US"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1450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3B4E58-C8C1-4290-9D6F-BF674F287A6F}"/>
              </a:ext>
            </a:extLst>
          </p:cNvPr>
          <p:cNvSpPr>
            <a:spLocks noGrp="1"/>
          </p:cNvSpPr>
          <p:nvPr>
            <p:ph type="title"/>
          </p:nvPr>
        </p:nvSpPr>
        <p:spPr/>
        <p:txBody>
          <a:bodyPr/>
          <a:lstStyle/>
          <a:p>
            <a:endParaRPr kumimoji="1" lang="ja-JP" altLang="en-US"/>
          </a:p>
        </p:txBody>
      </p:sp>
      <p:pic>
        <p:nvPicPr>
          <p:cNvPr id="5" name="オンライン メディア 4" title="DAEDALUS - Final Presentation">
            <a:hlinkClick r:id="" action="ppaction://media"/>
            <a:extLst>
              <a:ext uri="{FF2B5EF4-FFF2-40B4-BE49-F238E27FC236}">
                <a16:creationId xmlns:a16="http://schemas.microsoft.com/office/drawing/2014/main" id="{18E9CE78-3FD8-437B-8EAB-2DDE2CDC176A}"/>
              </a:ext>
            </a:extLst>
          </p:cNvPr>
          <p:cNvPicPr>
            <a:picLocks noGrp="1" noRot="1" noChangeAspect="1"/>
          </p:cNvPicPr>
          <p:nvPr>
            <p:ph idx="1"/>
            <a:videoFile r:link="rId1"/>
          </p:nvPr>
        </p:nvPicPr>
        <p:blipFill>
          <a:blip r:embed="rId4"/>
          <a:stretch>
            <a:fillRect/>
          </a:stretch>
        </p:blipFill>
        <p:spPr>
          <a:xfrm>
            <a:off x="1156380" y="1015999"/>
            <a:ext cx="9879240" cy="5582148"/>
          </a:xfrm>
          <a:prstGeom prst="rect">
            <a:avLst/>
          </a:prstGeom>
        </p:spPr>
      </p:pic>
      <p:sp>
        <p:nvSpPr>
          <p:cNvPr id="4" name="テキスト プレースホルダー 3">
            <a:extLst>
              <a:ext uri="{FF2B5EF4-FFF2-40B4-BE49-F238E27FC236}">
                <a16:creationId xmlns:a16="http://schemas.microsoft.com/office/drawing/2014/main" id="{5AF8DCE6-41E1-4491-98C6-9C0C044FDAD4}"/>
              </a:ext>
            </a:extLst>
          </p:cNvPr>
          <p:cNvSpPr>
            <a:spLocks noGrp="1"/>
          </p:cNvSpPr>
          <p:nvPr>
            <p:ph type="body" sz="quarter" idx="11"/>
          </p:nvPr>
        </p:nvSpPr>
        <p:spPr/>
        <p:txBody>
          <a:bodyPr>
            <a:normAutofit fontScale="92500" lnSpcReduction="20000"/>
          </a:bodyPr>
          <a:lstStyle/>
          <a:p>
            <a:r>
              <a:rPr kumimoji="1" lang="en-US" altLang="ja-JP" sz="2800" dirty="0">
                <a:latin typeface="Calibri" panose="020F0502020204030204" pitchFamily="34" charset="0"/>
                <a:cs typeface="Calibri" panose="020F0502020204030204" pitchFamily="34" charset="0"/>
              </a:rPr>
              <a:t>Daedalus</a:t>
            </a:r>
            <a:endParaRPr kumimoji="1" lang="ja-JP" altLang="en-US" dirty="0"/>
          </a:p>
        </p:txBody>
      </p:sp>
    </p:spTree>
    <p:extLst>
      <p:ext uri="{BB962C8B-B14F-4D97-AF65-F5344CB8AC3E}">
        <p14:creationId xmlns:p14="http://schemas.microsoft.com/office/powerpoint/2010/main" val="359577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4FE1CA-4537-47E2-99B8-69ED56EE27FC}"/>
              </a:ext>
            </a:extLst>
          </p:cNvPr>
          <p:cNvSpPr>
            <a:spLocks noGrp="1"/>
          </p:cNvSpPr>
          <p:nvPr>
            <p:ph type="title"/>
          </p:nvPr>
        </p:nvSpPr>
        <p:spPr>
          <a:xfrm>
            <a:off x="0" y="856391"/>
            <a:ext cx="12276841" cy="1270001"/>
          </a:xfrm>
        </p:spPr>
        <p:txBody>
          <a:bodyPr/>
          <a:lstStyle/>
          <a:p>
            <a:r>
              <a:rPr kumimoji="1" lang="en-US" altLang="ja-JP" sz="5400" dirty="0">
                <a:latin typeface="Calibri" panose="020F0502020204030204" pitchFamily="34" charset="0"/>
                <a:cs typeface="Calibri" panose="020F0502020204030204" pitchFamily="34" charset="0"/>
              </a:rPr>
              <a:t>(3) </a:t>
            </a:r>
            <a:r>
              <a:rPr kumimoji="1" lang="en-US" altLang="ja-JP" sz="5400" dirty="0" err="1">
                <a:latin typeface="Calibri" panose="020F0502020204030204" pitchFamily="34" charset="0"/>
                <a:cs typeface="Calibri" panose="020F0502020204030204" pitchFamily="34" charset="0"/>
              </a:rPr>
              <a:t>FreeBot</a:t>
            </a:r>
            <a:r>
              <a:rPr kumimoji="1" lang="en-US" altLang="ja-JP" sz="5400" dirty="0">
                <a:latin typeface="Calibri" panose="020F0502020204030204" pitchFamily="34" charset="0"/>
                <a:cs typeface="Calibri" panose="020F0502020204030204" pitchFamily="34" charset="0"/>
              </a:rPr>
              <a:t> </a:t>
            </a:r>
            <a:r>
              <a:rPr kumimoji="1" lang="en-US" altLang="ja-JP" sz="2800" dirty="0">
                <a:latin typeface="Calibri" panose="020F0502020204030204" pitchFamily="34" charset="0"/>
                <a:cs typeface="Calibri" panose="020F0502020204030204" pitchFamily="34" charset="0"/>
              </a:rPr>
              <a:t>(Liang, The Chinese University of Hong</a:t>
            </a:r>
            <a:r>
              <a:rPr lang="ja-JP" altLang="en-US" sz="2800" dirty="0">
                <a:latin typeface="Calibri" panose="020F0502020204030204" pitchFamily="34" charset="0"/>
                <a:cs typeface="Calibri" panose="020F0502020204030204" pitchFamily="34" charset="0"/>
              </a:rPr>
              <a:t> </a:t>
            </a:r>
            <a:r>
              <a:rPr kumimoji="1" lang="en-US" altLang="ja-JP" sz="2800" dirty="0">
                <a:latin typeface="Calibri" panose="020F0502020204030204" pitchFamily="34" charset="0"/>
                <a:cs typeface="Calibri" panose="020F0502020204030204" pitchFamily="34" charset="0"/>
              </a:rPr>
              <a:t>Kong,2020)[10]</a:t>
            </a:r>
            <a:endParaRPr kumimoji="1" lang="ja-JP" altLang="en-US" sz="2800"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8A131A90-F162-49D6-B3DE-225C051D6011}"/>
              </a:ext>
            </a:extLst>
          </p:cNvPr>
          <p:cNvSpPr>
            <a:spLocks noGrp="1"/>
          </p:cNvSpPr>
          <p:nvPr>
            <p:ph idx="1"/>
          </p:nvPr>
        </p:nvSpPr>
        <p:spPr>
          <a:xfrm>
            <a:off x="217948" y="2047514"/>
            <a:ext cx="11448026" cy="4572000"/>
          </a:xfrm>
        </p:spPr>
        <p:txBody>
          <a:bodyPr/>
          <a:lstStyle/>
          <a:p>
            <a:pPr>
              <a:buFont typeface="Arial" panose="020B0604020202020204" pitchFamily="34" charset="0"/>
              <a:buChar char="•"/>
            </a:pPr>
            <a:r>
              <a:rPr kumimoji="1" lang="en-US" altLang="ja-JP" sz="3200" dirty="0" err="1">
                <a:latin typeface="Calibri" panose="020F0502020204030204" pitchFamily="34" charset="0"/>
                <a:cs typeface="Calibri" panose="020F0502020204030204" pitchFamily="34" charset="0"/>
              </a:rPr>
              <a:t>Freebot</a:t>
            </a:r>
            <a:r>
              <a:rPr kumimoji="1" lang="en-US" altLang="ja-JP" sz="3200" dirty="0">
                <a:latin typeface="Calibri" panose="020F0502020204030204" pitchFamily="34" charset="0"/>
                <a:cs typeface="Calibri" panose="020F0502020204030204" pitchFamily="34" charset="0"/>
              </a:rPr>
              <a:t> is a </a:t>
            </a:r>
            <a:r>
              <a:rPr kumimoji="1" lang="en-US" altLang="ja-JP" sz="3200" dirty="0">
                <a:solidFill>
                  <a:srgbClr val="3E9288"/>
                </a:solidFill>
                <a:latin typeface="Calibri" panose="020F0502020204030204" pitchFamily="34" charset="0"/>
                <a:cs typeface="Calibri" panose="020F0502020204030204" pitchFamily="34" charset="0"/>
              </a:rPr>
              <a:t>spherical robot</a:t>
            </a:r>
            <a:r>
              <a:rPr kumimoji="1" lang="en-US" altLang="ja-JP" sz="3200" dirty="0">
                <a:latin typeface="Calibri" panose="020F0502020204030204" pitchFamily="34" charset="0"/>
                <a:cs typeface="Calibri" panose="020F0502020204030204" pitchFamily="34" charset="0"/>
              </a:rPr>
              <a:t>, which can </a:t>
            </a:r>
            <a:r>
              <a:rPr kumimoji="1" lang="en-US" altLang="ja-JP" sz="3200" dirty="0">
                <a:solidFill>
                  <a:srgbClr val="3E9288"/>
                </a:solidFill>
                <a:latin typeface="Calibri" panose="020F0502020204030204" pitchFamily="34" charset="0"/>
                <a:cs typeface="Calibri" panose="020F0502020204030204" pitchFamily="34" charset="0"/>
              </a:rPr>
              <a:t>connect</a:t>
            </a:r>
            <a:r>
              <a:rPr kumimoji="1" lang="en-US" altLang="ja-JP" sz="3200" dirty="0">
                <a:latin typeface="Calibri" panose="020F0502020204030204" pitchFamily="34" charset="0"/>
                <a:cs typeface="Calibri" panose="020F0502020204030204" pitchFamily="34" charset="0"/>
              </a:rPr>
              <a:t> with each other </a:t>
            </a:r>
          </a:p>
          <a:p>
            <a:pPr>
              <a:buFont typeface="Arial" panose="020B0604020202020204" pitchFamily="34" charset="0"/>
              <a:buChar char="•"/>
            </a:pPr>
            <a:r>
              <a:rPr kumimoji="1" lang="en-US" altLang="ja-JP" sz="3200" dirty="0">
                <a:latin typeface="Calibri" panose="020F0502020204030204" pitchFamily="34" charset="0"/>
                <a:cs typeface="Calibri" panose="020F0502020204030204" pitchFamily="34" charset="0"/>
              </a:rPr>
              <a:t>Multiple robots work together and </a:t>
            </a:r>
            <a:r>
              <a:rPr lang="en-US" altLang="ja-JP" sz="3200" dirty="0">
                <a:solidFill>
                  <a:srgbClr val="3E9288"/>
                </a:solidFill>
                <a:latin typeface="Calibri" panose="020F0502020204030204" pitchFamily="34" charset="0"/>
                <a:cs typeface="Calibri" panose="020F0502020204030204" pitchFamily="34" charset="0"/>
              </a:rPr>
              <a:t>climb up</a:t>
            </a:r>
            <a:r>
              <a:rPr kumimoji="1" lang="en-US" altLang="ja-JP" sz="3200" dirty="0">
                <a:solidFill>
                  <a:srgbClr val="3E9288"/>
                </a:solidFill>
                <a:latin typeface="Calibri" panose="020F0502020204030204" pitchFamily="34" charset="0"/>
                <a:cs typeface="Calibri" panose="020F0502020204030204" pitchFamily="34" charset="0"/>
              </a:rPr>
              <a:t> obstacles</a:t>
            </a:r>
            <a:r>
              <a:rPr kumimoji="1" lang="en-US" altLang="ja-JP" sz="3200" dirty="0">
                <a:latin typeface="Calibri" panose="020F0502020204030204" pitchFamily="34" charset="0"/>
                <a:cs typeface="Calibri" panose="020F0502020204030204" pitchFamily="34" charset="0"/>
              </a:rPr>
              <a:t>.</a:t>
            </a:r>
          </a:p>
          <a:p>
            <a:pPr marL="0" indent="0">
              <a:buNone/>
            </a:pPr>
            <a:endParaRPr kumimoji="1" lang="en-US" altLang="ja-JP" dirty="0"/>
          </a:p>
          <a:p>
            <a:pPr marL="0" indent="0">
              <a:buNone/>
            </a:pPr>
            <a:endParaRPr kumimoji="1" lang="ja-JP" altLang="en-US" dirty="0"/>
          </a:p>
        </p:txBody>
      </p:sp>
      <p:sp>
        <p:nvSpPr>
          <p:cNvPr id="4" name="テキスト プレースホルダー 3">
            <a:extLst>
              <a:ext uri="{FF2B5EF4-FFF2-40B4-BE49-F238E27FC236}">
                <a16:creationId xmlns:a16="http://schemas.microsoft.com/office/drawing/2014/main" id="{000251A9-C405-4B24-965F-5C3A4159B281}"/>
              </a:ext>
            </a:extLst>
          </p:cNvPr>
          <p:cNvSpPr>
            <a:spLocks noGrp="1"/>
          </p:cNvSpPr>
          <p:nvPr>
            <p:ph type="body" sz="quarter" idx="11"/>
          </p:nvPr>
        </p:nvSpPr>
        <p:spPr/>
        <p:txBody>
          <a:bodyPr>
            <a:normAutofit fontScale="92500" lnSpcReduction="20000"/>
          </a:bodyPr>
          <a:lstStyle/>
          <a:p>
            <a:endParaRPr kumimoji="1" lang="ja-JP" altLang="en-US"/>
          </a:p>
        </p:txBody>
      </p:sp>
      <p:pic>
        <p:nvPicPr>
          <p:cNvPr id="6" name="図 5" descr="ダイアグラム&#10;&#10;自動的に生成された説明">
            <a:extLst>
              <a:ext uri="{FF2B5EF4-FFF2-40B4-BE49-F238E27FC236}">
                <a16:creationId xmlns:a16="http://schemas.microsoft.com/office/drawing/2014/main" id="{368FA8CD-62CD-473F-8623-80AADDAAA5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619" y="3428999"/>
            <a:ext cx="4707475" cy="3429001"/>
          </a:xfrm>
          <a:prstGeom prst="rect">
            <a:avLst/>
          </a:prstGeom>
        </p:spPr>
      </p:pic>
      <p:pic>
        <p:nvPicPr>
          <p:cNvPr id="7" name="図 6" descr="グラフィカル ユーザー インターフェイス, Web サイト&#10;&#10;自動的に生成された説明">
            <a:extLst>
              <a:ext uri="{FF2B5EF4-FFF2-40B4-BE49-F238E27FC236}">
                <a16:creationId xmlns:a16="http://schemas.microsoft.com/office/drawing/2014/main" id="{47A940C7-6B91-4BFF-8003-D1EF7F9473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8094" y="3428998"/>
            <a:ext cx="4668440" cy="3429001"/>
          </a:xfrm>
          <a:prstGeom prst="rect">
            <a:avLst/>
          </a:prstGeom>
          <a:noFill/>
          <a:ln>
            <a:noFill/>
          </a:ln>
        </p:spPr>
      </p:pic>
      <p:sp>
        <p:nvSpPr>
          <p:cNvPr id="5" name="テキスト ボックス 4">
            <a:extLst>
              <a:ext uri="{FF2B5EF4-FFF2-40B4-BE49-F238E27FC236}">
                <a16:creationId xmlns:a16="http://schemas.microsoft.com/office/drawing/2014/main" id="{510F62F0-2B36-4C62-A881-5EC812DD8125}"/>
              </a:ext>
            </a:extLst>
          </p:cNvPr>
          <p:cNvSpPr txBox="1"/>
          <p:nvPr/>
        </p:nvSpPr>
        <p:spPr>
          <a:xfrm>
            <a:off x="10398185" y="6304002"/>
            <a:ext cx="572593" cy="369332"/>
          </a:xfrm>
          <a:prstGeom prst="rect">
            <a:avLst/>
          </a:prstGeom>
          <a:noFill/>
        </p:spPr>
        <p:txBody>
          <a:bodyPr wrap="none" rtlCol="0">
            <a:spAutoFit/>
          </a:bodyPr>
          <a:lstStyle/>
          <a:p>
            <a:r>
              <a:rPr kumimoji="1" lang="en-US" altLang="ja-JP" dirty="0"/>
              <a:t>[10]</a:t>
            </a:r>
            <a:endParaRPr kumimoji="1" lang="ja-JP" altLang="en-US" dirty="0"/>
          </a:p>
        </p:txBody>
      </p:sp>
    </p:spTree>
    <p:extLst>
      <p:ext uri="{BB962C8B-B14F-4D97-AF65-F5344CB8AC3E}">
        <p14:creationId xmlns:p14="http://schemas.microsoft.com/office/powerpoint/2010/main" val="3584047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28626-2B38-492B-9E22-CAD8767DC14E}"/>
              </a:ext>
            </a:extLst>
          </p:cNvPr>
          <p:cNvSpPr>
            <a:spLocks noGrp="1"/>
          </p:cNvSpPr>
          <p:nvPr>
            <p:ph type="title"/>
          </p:nvPr>
        </p:nvSpPr>
        <p:spPr/>
        <p:txBody>
          <a:bodyPr/>
          <a:lstStyle/>
          <a:p>
            <a:r>
              <a:rPr lang="en-US" altLang="ja-JP" sz="5400" dirty="0" err="1">
                <a:latin typeface="Calibri" panose="020F0502020204030204" pitchFamily="34" charset="0"/>
                <a:cs typeface="Calibri" panose="020F0502020204030204" pitchFamily="34" charset="0"/>
              </a:rPr>
              <a:t>FreeBot</a:t>
            </a:r>
            <a:r>
              <a:rPr lang="en-US" altLang="ja-JP" sz="5400" dirty="0">
                <a:latin typeface="Calibri" panose="020F0502020204030204" pitchFamily="34" charset="0"/>
                <a:cs typeface="Calibri" panose="020F0502020204030204" pitchFamily="34" charset="0"/>
              </a:rPr>
              <a:t> </a:t>
            </a:r>
            <a:r>
              <a:rPr lang="en-US" altLang="ja-JP" sz="4400" dirty="0">
                <a:latin typeface="Calibri" panose="020F0502020204030204" pitchFamily="34" charset="0"/>
                <a:cs typeface="Calibri" panose="020F0502020204030204" pitchFamily="34" charset="0"/>
              </a:rPr>
              <a:t>-Connection and Separation- </a:t>
            </a:r>
            <a:endParaRPr kumimoji="1" lang="ja-JP" altLang="en-US" sz="5400" dirty="0">
              <a:latin typeface="Calibri" panose="020F0502020204030204" pitchFamily="34" charset="0"/>
              <a:cs typeface="Calibri" panose="020F0502020204030204" pitchFamily="34" charset="0"/>
            </a:endParaRPr>
          </a:p>
        </p:txBody>
      </p:sp>
      <p:pic>
        <p:nvPicPr>
          <p:cNvPr id="8" name="コンテンツ プレースホルダー 7">
            <a:extLst>
              <a:ext uri="{FF2B5EF4-FFF2-40B4-BE49-F238E27FC236}">
                <a16:creationId xmlns:a16="http://schemas.microsoft.com/office/drawing/2014/main" id="{2DFCEA64-1B16-40AD-A569-C146E3A675E1}"/>
              </a:ext>
            </a:extLst>
          </p:cNvPr>
          <p:cNvPicPr>
            <a:picLocks noGrp="1" noChangeAspect="1"/>
          </p:cNvPicPr>
          <p:nvPr>
            <p:ph idx="1"/>
          </p:nvPr>
        </p:nvPicPr>
        <p:blipFill>
          <a:blip r:embed="rId3"/>
          <a:stretch>
            <a:fillRect/>
          </a:stretch>
        </p:blipFill>
        <p:spPr>
          <a:xfrm>
            <a:off x="6790245" y="2281122"/>
            <a:ext cx="4368152" cy="2338853"/>
          </a:xfrm>
        </p:spPr>
      </p:pic>
      <p:sp>
        <p:nvSpPr>
          <p:cNvPr id="4" name="テキスト プレースホルダー 3">
            <a:extLst>
              <a:ext uri="{FF2B5EF4-FFF2-40B4-BE49-F238E27FC236}">
                <a16:creationId xmlns:a16="http://schemas.microsoft.com/office/drawing/2014/main" id="{A011062C-CE36-4638-8843-5EF43BBB2862}"/>
              </a:ext>
            </a:extLst>
          </p:cNvPr>
          <p:cNvSpPr>
            <a:spLocks noGrp="1"/>
          </p:cNvSpPr>
          <p:nvPr>
            <p:ph type="body" sz="quarter" idx="11"/>
          </p:nvPr>
        </p:nvSpPr>
        <p:spPr/>
        <p:txBody>
          <a:bodyPr>
            <a:normAutofit fontScale="92500" lnSpcReduction="20000"/>
          </a:bodyPr>
          <a:lstStyle/>
          <a:p>
            <a:r>
              <a:rPr kumimoji="1" lang="en-US" altLang="ja-JP" dirty="0" err="1"/>
              <a:t>FreeBot</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7F1B67A5-9E91-4492-9100-AA7FE26FA66B}"/>
              </a:ext>
            </a:extLst>
          </p:cNvPr>
          <p:cNvPicPr>
            <a:picLocks noChangeAspect="1"/>
          </p:cNvPicPr>
          <p:nvPr/>
        </p:nvPicPr>
        <p:blipFill>
          <a:blip r:embed="rId4"/>
          <a:stretch>
            <a:fillRect/>
          </a:stretch>
        </p:blipFill>
        <p:spPr>
          <a:xfrm>
            <a:off x="947985" y="2259573"/>
            <a:ext cx="4061321" cy="2338854"/>
          </a:xfrm>
          <a:prstGeom prst="rect">
            <a:avLst/>
          </a:prstGeom>
        </p:spPr>
      </p:pic>
      <p:pic>
        <p:nvPicPr>
          <p:cNvPr id="6" name="図 5" descr="時計, メーター が含まれている画像&#10;&#10;自動的に生成された説明">
            <a:extLst>
              <a:ext uri="{FF2B5EF4-FFF2-40B4-BE49-F238E27FC236}">
                <a16:creationId xmlns:a16="http://schemas.microsoft.com/office/drawing/2014/main" id="{09020E08-AB77-41EA-8C86-E142E655CF0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5051" y="4903842"/>
            <a:ext cx="8172824" cy="1584383"/>
          </a:xfrm>
          <a:prstGeom prst="rect">
            <a:avLst/>
          </a:prstGeom>
          <a:noFill/>
          <a:ln>
            <a:noFill/>
          </a:ln>
        </p:spPr>
      </p:pic>
      <p:sp>
        <p:nvSpPr>
          <p:cNvPr id="9" name="テキスト ボックス 8">
            <a:extLst>
              <a:ext uri="{FF2B5EF4-FFF2-40B4-BE49-F238E27FC236}">
                <a16:creationId xmlns:a16="http://schemas.microsoft.com/office/drawing/2014/main" id="{6E734A5E-6E45-4312-9645-20F536FD93FA}"/>
              </a:ext>
            </a:extLst>
          </p:cNvPr>
          <p:cNvSpPr txBox="1"/>
          <p:nvPr/>
        </p:nvSpPr>
        <p:spPr>
          <a:xfrm>
            <a:off x="10480250" y="6488225"/>
            <a:ext cx="6103854" cy="369332"/>
          </a:xfrm>
          <a:prstGeom prst="rect">
            <a:avLst/>
          </a:prstGeom>
          <a:noFill/>
        </p:spPr>
        <p:txBody>
          <a:bodyPr wrap="square">
            <a:spAutoFit/>
          </a:bodyPr>
          <a:lstStyle/>
          <a:p>
            <a:r>
              <a:rPr kumimoji="1" lang="en-US" altLang="ja-JP" dirty="0"/>
              <a:t>[10]</a:t>
            </a:r>
            <a:endParaRPr kumimoji="1" lang="ja-JP" altLang="en-US" dirty="0"/>
          </a:p>
        </p:txBody>
      </p:sp>
    </p:spTree>
    <p:extLst>
      <p:ext uri="{BB962C8B-B14F-4D97-AF65-F5344CB8AC3E}">
        <p14:creationId xmlns:p14="http://schemas.microsoft.com/office/powerpoint/2010/main" val="4267062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350E63-ACDE-4B0C-82D8-25D4F061A5F4}"/>
              </a:ext>
            </a:extLst>
          </p:cNvPr>
          <p:cNvSpPr>
            <a:spLocks noGrp="1"/>
          </p:cNvSpPr>
          <p:nvPr>
            <p:ph type="title"/>
          </p:nvPr>
        </p:nvSpPr>
        <p:spPr/>
        <p:txBody>
          <a:bodyPr/>
          <a:lstStyle/>
          <a:p>
            <a:endParaRPr kumimoji="1" lang="ja-JP" altLang="en-US"/>
          </a:p>
        </p:txBody>
      </p:sp>
      <p:pic>
        <p:nvPicPr>
          <p:cNvPr id="5" name="オンライン メディア 4" title="[Presentation] FreeBOT: A Freeform Modular Self-Reconfigurable Robot with Arbitrary Connection Point">
            <a:hlinkClick r:id="" action="ppaction://media"/>
            <a:extLst>
              <a:ext uri="{FF2B5EF4-FFF2-40B4-BE49-F238E27FC236}">
                <a16:creationId xmlns:a16="http://schemas.microsoft.com/office/drawing/2014/main" id="{CBA9181A-6BED-40F5-8713-B66AADE29034}"/>
              </a:ext>
            </a:extLst>
          </p:cNvPr>
          <p:cNvPicPr>
            <a:picLocks noGrp="1" noRot="1" noChangeAspect="1"/>
          </p:cNvPicPr>
          <p:nvPr>
            <p:ph idx="1"/>
            <a:videoFile r:link="rId1"/>
          </p:nvPr>
        </p:nvPicPr>
        <p:blipFill>
          <a:blip r:embed="rId4"/>
          <a:stretch>
            <a:fillRect/>
          </a:stretch>
        </p:blipFill>
        <p:spPr>
          <a:xfrm>
            <a:off x="1018384" y="1015999"/>
            <a:ext cx="10180632" cy="5752446"/>
          </a:xfrm>
          <a:prstGeom prst="rect">
            <a:avLst/>
          </a:prstGeom>
        </p:spPr>
      </p:pic>
      <p:sp>
        <p:nvSpPr>
          <p:cNvPr id="4" name="テキスト プレースホルダー 3">
            <a:extLst>
              <a:ext uri="{FF2B5EF4-FFF2-40B4-BE49-F238E27FC236}">
                <a16:creationId xmlns:a16="http://schemas.microsoft.com/office/drawing/2014/main" id="{B7CC99FC-3AE2-46C3-9258-AADBF7D377EC}"/>
              </a:ext>
            </a:extLst>
          </p:cNvPr>
          <p:cNvSpPr>
            <a:spLocks noGrp="1"/>
          </p:cNvSpPr>
          <p:nvPr>
            <p:ph type="body" sz="quarter" idx="11"/>
          </p:nvPr>
        </p:nvSpPr>
        <p:spPr/>
        <p:txBody>
          <a:bodyPr>
            <a:normAutofit fontScale="92500" lnSpcReduction="20000"/>
          </a:bodyPr>
          <a:lstStyle/>
          <a:p>
            <a:r>
              <a:rPr kumimoji="1" lang="en-US" altLang="ja-JP" dirty="0" err="1"/>
              <a:t>FreeBot</a:t>
            </a:r>
            <a:endParaRPr kumimoji="1" lang="ja-JP" altLang="en-US" dirty="0"/>
          </a:p>
        </p:txBody>
      </p:sp>
    </p:spTree>
    <p:extLst>
      <p:ext uri="{BB962C8B-B14F-4D97-AF65-F5344CB8AC3E}">
        <p14:creationId xmlns:p14="http://schemas.microsoft.com/office/powerpoint/2010/main" val="297306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7E365B-5569-4441-9D11-1F8C2C3BD02F}"/>
              </a:ext>
            </a:extLst>
          </p:cNvPr>
          <p:cNvSpPr>
            <a:spLocks noGrp="1"/>
          </p:cNvSpPr>
          <p:nvPr>
            <p:ph type="title"/>
          </p:nvPr>
        </p:nvSpPr>
        <p:spPr>
          <a:xfrm>
            <a:off x="210574" y="1399481"/>
            <a:ext cx="11761467" cy="938159"/>
          </a:xfrm>
        </p:spPr>
        <p:txBody>
          <a:bodyPr/>
          <a:lstStyle/>
          <a:p>
            <a:r>
              <a:rPr lang="en-US" altLang="ja-JP" sz="5400" b="1" i="0" dirty="0">
                <a:solidFill>
                  <a:srgbClr val="070D1A"/>
                </a:solidFill>
                <a:effectLst/>
                <a:latin typeface="Calibri" panose="020F0502020204030204" pitchFamily="34" charset="0"/>
                <a:cs typeface="Calibri" panose="020F0502020204030204" pitchFamily="34" charset="0"/>
              </a:rPr>
              <a:t>(4)</a:t>
            </a:r>
            <a:r>
              <a:rPr lang="ja-JP" altLang="en-US" sz="5400" dirty="0">
                <a:solidFill>
                  <a:srgbClr val="070D1A"/>
                </a:solidFill>
                <a:latin typeface="Calibri" panose="020F0502020204030204" pitchFamily="34" charset="0"/>
                <a:cs typeface="Calibri" panose="020F0502020204030204" pitchFamily="34" charset="0"/>
              </a:rPr>
              <a:t> </a:t>
            </a:r>
            <a:r>
              <a:rPr lang="en-US" altLang="ja-JP" sz="5400" b="1" i="0" dirty="0">
                <a:solidFill>
                  <a:srgbClr val="070D1A"/>
                </a:solidFill>
                <a:effectLst/>
                <a:latin typeface="Calibri" panose="020F0502020204030204" pitchFamily="34" charset="0"/>
                <a:cs typeface="Calibri" panose="020F0502020204030204" pitchFamily="34" charset="0"/>
              </a:rPr>
              <a:t>Transformable Lunar Robot</a:t>
            </a:r>
            <a:br>
              <a:rPr lang="en-US" altLang="ja-JP" sz="5400" b="1" i="0" dirty="0">
                <a:solidFill>
                  <a:srgbClr val="070D1A"/>
                </a:solidFill>
                <a:effectLst/>
                <a:latin typeface="Calibri" panose="020F0502020204030204" pitchFamily="34" charset="0"/>
                <a:cs typeface="Calibri" panose="020F0502020204030204" pitchFamily="34" charset="0"/>
              </a:rPr>
            </a:br>
            <a:r>
              <a:rPr lang="en-US" altLang="ja-JP" sz="5400" b="1" i="0" dirty="0">
                <a:solidFill>
                  <a:srgbClr val="070D1A"/>
                </a:solidFill>
                <a:effectLst/>
                <a:latin typeface="Calibri" panose="020F0502020204030204" pitchFamily="34" charset="0"/>
                <a:cs typeface="Calibri" panose="020F0502020204030204" pitchFamily="34" charset="0"/>
              </a:rPr>
              <a:t>                    </a:t>
            </a:r>
            <a:r>
              <a:rPr lang="en-US" altLang="ja-JP" sz="2800" b="1" i="0" dirty="0">
                <a:solidFill>
                  <a:srgbClr val="070D1A"/>
                </a:solidFill>
                <a:effectLst/>
                <a:latin typeface="Calibri" panose="020F0502020204030204" pitchFamily="34" charset="0"/>
                <a:cs typeface="Calibri" panose="020F0502020204030204" pitchFamily="34" charset="0"/>
              </a:rPr>
              <a:t>(JAXA, Doshisha Univ., Sony, 2021)[17]</a:t>
            </a:r>
            <a:endParaRPr kumimoji="1" lang="ja-JP" altLang="en-US" sz="2800"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9EA933F0-DBF1-45D0-9687-34902FB5D289}"/>
              </a:ext>
            </a:extLst>
          </p:cNvPr>
          <p:cNvSpPr>
            <a:spLocks noGrp="1"/>
          </p:cNvSpPr>
          <p:nvPr>
            <p:ph idx="1"/>
          </p:nvPr>
        </p:nvSpPr>
        <p:spPr>
          <a:xfrm>
            <a:off x="219960" y="2075582"/>
            <a:ext cx="7685550" cy="4572000"/>
          </a:xfrm>
        </p:spPr>
        <p:txBody>
          <a:bodyPr>
            <a:normAutofit/>
          </a:bodyPr>
          <a:lstStyle/>
          <a:p>
            <a:pPr marL="0" indent="0">
              <a:buNone/>
            </a:pPr>
            <a:endParaRPr kumimoji="1" lang="en-US" altLang="ja-JP" sz="3200" dirty="0">
              <a:latin typeface="Calibri" panose="020F0502020204030204" pitchFamily="34" charset="0"/>
              <a:cs typeface="Calibri" panose="020F0502020204030204" pitchFamily="34" charset="0"/>
            </a:endParaRPr>
          </a:p>
          <a:p>
            <a:pPr marL="0" indent="0">
              <a:buNone/>
            </a:pPr>
            <a:r>
              <a:rPr kumimoji="1" lang="en-US" altLang="ja-JP" sz="3200" dirty="0">
                <a:latin typeface="Calibri" panose="020F0502020204030204" pitchFamily="34" charset="0"/>
                <a:cs typeface="Calibri" panose="020F0502020204030204" pitchFamily="34" charset="0"/>
              </a:rPr>
              <a:t>The robot is </a:t>
            </a:r>
            <a:r>
              <a:rPr lang="en-US" altLang="ja-JP" sz="3200" dirty="0">
                <a:latin typeface="Calibri" panose="020F0502020204030204" pitchFamily="34" charset="0"/>
                <a:cs typeface="Calibri" panose="020F0502020204030204" pitchFamily="34" charset="0"/>
              </a:rPr>
              <a:t>installed</a:t>
            </a:r>
            <a:r>
              <a:rPr kumimoji="1" lang="en-US" altLang="ja-JP" sz="3200" dirty="0">
                <a:latin typeface="Calibri" panose="020F0502020204030204" pitchFamily="34" charset="0"/>
                <a:cs typeface="Calibri" panose="020F0502020204030204" pitchFamily="34" charset="0"/>
              </a:rPr>
              <a:t> in lunar lander(</a:t>
            </a:r>
            <a:r>
              <a:rPr kumimoji="1" lang="en-US" altLang="ja-JP" sz="3200" dirty="0">
                <a:solidFill>
                  <a:srgbClr val="3E9288"/>
                </a:solidFill>
                <a:latin typeface="Calibri" panose="020F0502020204030204" pitchFamily="34" charset="0"/>
                <a:cs typeface="Calibri" panose="020F0502020204030204" pitchFamily="34" charset="0"/>
              </a:rPr>
              <a:t>Upper</a:t>
            </a:r>
            <a:r>
              <a:rPr kumimoji="1" lang="en-US" altLang="ja-JP" sz="3200" dirty="0">
                <a:latin typeface="Calibri" panose="020F0502020204030204" pitchFamily="34" charset="0"/>
                <a:cs typeface="Calibri" panose="020F0502020204030204" pitchFamily="34" charset="0"/>
              </a:rPr>
              <a:t>)</a:t>
            </a:r>
          </a:p>
          <a:p>
            <a:pPr marL="0" indent="0">
              <a:buNone/>
            </a:pPr>
            <a:r>
              <a:rPr kumimoji="1" lang="ja-JP" altLang="en-US" sz="1200" dirty="0">
                <a:latin typeface="Calibri" panose="020F0502020204030204" pitchFamily="34" charset="0"/>
                <a:cs typeface="Calibri" panose="020F0502020204030204" pitchFamily="34" charset="0"/>
              </a:rPr>
              <a:t>　　　　　　　　　　　　　　　　　　　　　　　　</a:t>
            </a:r>
            <a:endParaRPr kumimoji="1" lang="en-US" altLang="ja-JP" sz="1200" dirty="0">
              <a:latin typeface="Calibri" panose="020F0502020204030204" pitchFamily="34" charset="0"/>
              <a:cs typeface="Calibri" panose="020F0502020204030204" pitchFamily="34" charset="0"/>
            </a:endParaRPr>
          </a:p>
          <a:p>
            <a:pPr marL="0" indent="0">
              <a:buNone/>
            </a:pPr>
            <a:r>
              <a:rPr kumimoji="1" lang="en-US" altLang="ja-JP" sz="3200" dirty="0">
                <a:latin typeface="Calibri" panose="020F0502020204030204" pitchFamily="34" charset="0"/>
                <a:cs typeface="Calibri" panose="020F0502020204030204" pitchFamily="34" charset="0"/>
              </a:rPr>
              <a:t>The robot has landed on the surface of   </a:t>
            </a:r>
          </a:p>
          <a:p>
            <a:pPr marL="0" indent="0">
              <a:buNone/>
            </a:pPr>
            <a:r>
              <a:rPr lang="en-US" altLang="ja-JP" sz="3200" dirty="0">
                <a:latin typeface="Calibri" panose="020F0502020204030204" pitchFamily="34" charset="0"/>
                <a:cs typeface="Calibri" panose="020F0502020204030204" pitchFamily="34" charset="0"/>
              </a:rPr>
              <a:t>                                             </a:t>
            </a:r>
            <a:r>
              <a:rPr kumimoji="1" lang="en-US" altLang="ja-JP" sz="3200" dirty="0">
                <a:latin typeface="Calibri" panose="020F0502020204030204" pitchFamily="34" charset="0"/>
                <a:cs typeface="Calibri" panose="020F0502020204030204" pitchFamily="34" charset="0"/>
              </a:rPr>
              <a:t>the moon.(</a:t>
            </a:r>
            <a:r>
              <a:rPr kumimoji="1" lang="en-US" altLang="ja-JP" sz="3200" dirty="0">
                <a:solidFill>
                  <a:srgbClr val="3E9288"/>
                </a:solidFill>
                <a:latin typeface="Calibri" panose="020F0502020204030204" pitchFamily="34" charset="0"/>
                <a:cs typeface="Calibri" panose="020F0502020204030204" pitchFamily="34" charset="0"/>
              </a:rPr>
              <a:t>below</a:t>
            </a:r>
            <a:r>
              <a:rPr kumimoji="1" lang="en-US" altLang="ja-JP" sz="3200" dirty="0">
                <a:latin typeface="Calibri" panose="020F0502020204030204" pitchFamily="34" charset="0"/>
                <a:cs typeface="Calibri" panose="020F0502020204030204" pitchFamily="34" charset="0"/>
              </a:rPr>
              <a:t>)</a:t>
            </a:r>
            <a:endParaRPr lang="en-US" altLang="ja-JP" sz="32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altLang="ja-JP" sz="3200" dirty="0">
                <a:latin typeface="Calibri" panose="020F0502020204030204" pitchFamily="34" charset="0"/>
                <a:cs typeface="Calibri" panose="020F0502020204030204" pitchFamily="34" charset="0"/>
              </a:rPr>
              <a:t>Take </a:t>
            </a:r>
            <a:r>
              <a:rPr kumimoji="1" lang="en-US" altLang="ja-JP" sz="3200" dirty="0">
                <a:latin typeface="Calibri" panose="020F0502020204030204" pitchFamily="34" charset="0"/>
                <a:cs typeface="Calibri" panose="020F0502020204030204" pitchFamily="34" charset="0"/>
              </a:rPr>
              <a:t>pictures of the </a:t>
            </a:r>
            <a:r>
              <a:rPr kumimoji="1" lang="en-US" altLang="ja-JP" sz="3200" dirty="0">
                <a:solidFill>
                  <a:srgbClr val="3E9288"/>
                </a:solidFill>
                <a:latin typeface="Calibri" panose="020F0502020204030204" pitchFamily="34" charset="0"/>
                <a:cs typeface="Calibri" panose="020F0502020204030204" pitchFamily="34" charset="0"/>
              </a:rPr>
              <a:t>moonscape</a:t>
            </a:r>
          </a:p>
        </p:txBody>
      </p:sp>
      <p:sp>
        <p:nvSpPr>
          <p:cNvPr id="4" name="テキスト プレースホルダー 3">
            <a:extLst>
              <a:ext uri="{FF2B5EF4-FFF2-40B4-BE49-F238E27FC236}">
                <a16:creationId xmlns:a16="http://schemas.microsoft.com/office/drawing/2014/main" id="{FAF9D5FD-7148-4E1D-8486-58DA5099091D}"/>
              </a:ext>
            </a:extLst>
          </p:cNvPr>
          <p:cNvSpPr>
            <a:spLocks noGrp="1"/>
          </p:cNvSpPr>
          <p:nvPr>
            <p:ph type="body" sz="quarter" idx="11"/>
          </p:nvPr>
        </p:nvSpPr>
        <p:spPr/>
        <p:txBody>
          <a:bodyPr>
            <a:normAutofit fontScale="92500" lnSpcReduction="20000"/>
          </a:bodyPr>
          <a:lstStyle/>
          <a:p>
            <a:r>
              <a:rPr kumimoji="1" lang="en-US" altLang="ja-JP" dirty="0"/>
              <a:t>Transformable Lunar Robot</a:t>
            </a:r>
            <a:endParaRPr kumimoji="1" lang="ja-JP" altLang="en-US" dirty="0"/>
          </a:p>
        </p:txBody>
      </p:sp>
      <p:pic>
        <p:nvPicPr>
          <p:cNvPr id="6" name="図 5">
            <a:extLst>
              <a:ext uri="{FF2B5EF4-FFF2-40B4-BE49-F238E27FC236}">
                <a16:creationId xmlns:a16="http://schemas.microsoft.com/office/drawing/2014/main" id="{DC7D3CC5-E60A-4270-A51A-395E98FD29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065"/>
          <a:stretch/>
        </p:blipFill>
        <p:spPr bwMode="auto">
          <a:xfrm>
            <a:off x="7955287" y="3933730"/>
            <a:ext cx="4016754" cy="2839824"/>
          </a:xfrm>
          <a:prstGeom prst="rect">
            <a:avLst/>
          </a:prstGeom>
          <a:noFill/>
          <a:ln>
            <a:noFill/>
          </a:ln>
        </p:spPr>
      </p:pic>
      <p:sp>
        <p:nvSpPr>
          <p:cNvPr id="5" name="矢印: 右 4">
            <a:extLst>
              <a:ext uri="{FF2B5EF4-FFF2-40B4-BE49-F238E27FC236}">
                <a16:creationId xmlns:a16="http://schemas.microsoft.com/office/drawing/2014/main" id="{6193655D-B488-4E90-B07A-BBE31009D339}"/>
              </a:ext>
            </a:extLst>
          </p:cNvPr>
          <p:cNvSpPr/>
          <p:nvPr/>
        </p:nvSpPr>
        <p:spPr>
          <a:xfrm rot="5400000">
            <a:off x="3594595" y="3518950"/>
            <a:ext cx="377072" cy="452487"/>
          </a:xfrm>
          <a:prstGeom prst="rightArrow">
            <a:avLst/>
          </a:prstGeom>
          <a:solidFill>
            <a:srgbClr val="3E9288"/>
          </a:solidFill>
          <a:ln>
            <a:solidFill>
              <a:srgbClr val="3E9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D30CDA0-4E1F-4A59-BBCE-CFD9561E97F1}"/>
              </a:ext>
            </a:extLst>
          </p:cNvPr>
          <p:cNvSpPr txBox="1"/>
          <p:nvPr/>
        </p:nvSpPr>
        <p:spPr>
          <a:xfrm>
            <a:off x="11578860" y="6159907"/>
            <a:ext cx="572593" cy="369332"/>
          </a:xfrm>
          <a:prstGeom prst="rect">
            <a:avLst/>
          </a:prstGeom>
          <a:noFill/>
        </p:spPr>
        <p:txBody>
          <a:bodyPr wrap="none" rtlCol="0">
            <a:spAutoFit/>
          </a:bodyPr>
          <a:lstStyle/>
          <a:p>
            <a:r>
              <a:rPr kumimoji="1" lang="en-US" altLang="ja-JP" dirty="0"/>
              <a:t>[17]</a:t>
            </a:r>
            <a:endParaRPr kumimoji="1" lang="ja-JP" altLang="en-US" dirty="0"/>
          </a:p>
        </p:txBody>
      </p:sp>
      <p:pic>
        <p:nvPicPr>
          <p:cNvPr id="8" name="図 7">
            <a:extLst>
              <a:ext uri="{FF2B5EF4-FFF2-40B4-BE49-F238E27FC236}">
                <a16:creationId xmlns:a16="http://schemas.microsoft.com/office/drawing/2014/main" id="{EF7BD4C0-BD5C-4445-8225-6DDA467AA2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9" r="57589" b="7464"/>
          <a:stretch/>
        </p:blipFill>
        <p:spPr bwMode="auto">
          <a:xfrm>
            <a:off x="9181282" y="1802694"/>
            <a:ext cx="2683874" cy="2483217"/>
          </a:xfrm>
          <a:prstGeom prst="rect">
            <a:avLst/>
          </a:prstGeom>
          <a:noFill/>
          <a:ln>
            <a:noFill/>
          </a:ln>
        </p:spPr>
      </p:pic>
    </p:spTree>
    <p:extLst>
      <p:ext uri="{BB962C8B-B14F-4D97-AF65-F5344CB8AC3E}">
        <p14:creationId xmlns:p14="http://schemas.microsoft.com/office/powerpoint/2010/main" val="2805506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E16C55-369C-4304-9852-55ED13ACD070}"/>
              </a:ext>
            </a:extLst>
          </p:cNvPr>
          <p:cNvSpPr>
            <a:spLocks noGrp="1"/>
          </p:cNvSpPr>
          <p:nvPr>
            <p:ph type="title"/>
          </p:nvPr>
        </p:nvSpPr>
        <p:spPr>
          <a:xfrm>
            <a:off x="558799" y="1015999"/>
            <a:ext cx="11357897" cy="938159"/>
          </a:xfrm>
        </p:spPr>
        <p:txBody>
          <a:bodyPr/>
          <a:lstStyle/>
          <a:p>
            <a:r>
              <a:rPr kumimoji="1" lang="en-US" altLang="ja-JP" dirty="0"/>
              <a:t>Summary </a:t>
            </a:r>
            <a:r>
              <a:rPr lang="en-US" altLang="ja-JP" dirty="0"/>
              <a:t>-t</a:t>
            </a:r>
            <a:r>
              <a:rPr kumimoji="1" lang="en-US" altLang="ja-JP" dirty="0"/>
              <a:t>ransforming robot-</a:t>
            </a:r>
            <a:endParaRPr kumimoji="1" lang="ja-JP" altLang="en-US" dirty="0"/>
          </a:p>
        </p:txBody>
      </p:sp>
      <p:sp>
        <p:nvSpPr>
          <p:cNvPr id="4" name="テキスト プレースホルダー 3">
            <a:extLst>
              <a:ext uri="{FF2B5EF4-FFF2-40B4-BE49-F238E27FC236}">
                <a16:creationId xmlns:a16="http://schemas.microsoft.com/office/drawing/2014/main" id="{2B61A5A0-94BF-4998-8B9C-2A7D26AFF253}"/>
              </a:ext>
            </a:extLst>
          </p:cNvPr>
          <p:cNvSpPr>
            <a:spLocks noGrp="1"/>
          </p:cNvSpPr>
          <p:nvPr>
            <p:ph type="body" sz="quarter" idx="11"/>
          </p:nvPr>
        </p:nvSpPr>
        <p:spPr/>
        <p:txBody>
          <a:bodyPr>
            <a:normAutofit fontScale="92500" lnSpcReduction="20000"/>
          </a:bodyPr>
          <a:lstStyle/>
          <a:p>
            <a:r>
              <a:rPr kumimoji="1" lang="en-US" altLang="ja-JP" dirty="0"/>
              <a:t>Summary </a:t>
            </a:r>
            <a:r>
              <a:rPr lang="en-US" altLang="ja-JP" dirty="0"/>
              <a:t>-t</a:t>
            </a:r>
            <a:r>
              <a:rPr kumimoji="1" lang="en-US" altLang="ja-JP" dirty="0"/>
              <a:t>ransforming robot-</a:t>
            </a:r>
            <a:endParaRPr kumimoji="1" lang="ja-JP" altLang="en-US" dirty="0"/>
          </a:p>
        </p:txBody>
      </p:sp>
      <p:sp>
        <p:nvSpPr>
          <p:cNvPr id="5" name="正方形/長方形 4">
            <a:extLst>
              <a:ext uri="{FF2B5EF4-FFF2-40B4-BE49-F238E27FC236}">
                <a16:creationId xmlns:a16="http://schemas.microsoft.com/office/drawing/2014/main" id="{39C0D132-2F4B-4006-8549-232F72C8420E}"/>
              </a:ext>
            </a:extLst>
          </p:cNvPr>
          <p:cNvSpPr/>
          <p:nvPr/>
        </p:nvSpPr>
        <p:spPr>
          <a:xfrm>
            <a:off x="640876" y="1994510"/>
            <a:ext cx="5341676" cy="2194032"/>
          </a:xfrm>
          <a:prstGeom prst="rect">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dirty="0">
              <a:solidFill>
                <a:schemeClr val="tx1"/>
              </a:solidFill>
            </a:endParaRPr>
          </a:p>
          <a:p>
            <a:endParaRPr lang="en-US" altLang="ja-JP" sz="2400" b="1" dirty="0">
              <a:solidFill>
                <a:schemeClr val="accent1"/>
              </a:solidFill>
              <a:latin typeface="Calibri" panose="020F0502020204030204" pitchFamily="34" charset="0"/>
              <a:cs typeface="Calibri" panose="020F0502020204030204" pitchFamily="34" charset="0"/>
            </a:endParaRPr>
          </a:p>
          <a:p>
            <a:r>
              <a:rPr lang="en-US" altLang="ja-JP" sz="2400" b="1" dirty="0">
                <a:solidFill>
                  <a:schemeClr val="accent1"/>
                </a:solidFill>
                <a:latin typeface="Calibri" panose="020F0502020204030204" pitchFamily="34" charset="0"/>
                <a:cs typeface="Calibri" panose="020F0502020204030204" pitchFamily="34" charset="0"/>
              </a:rPr>
              <a:t>Can reach the bottom of Cave.</a:t>
            </a:r>
          </a:p>
          <a:p>
            <a:r>
              <a:rPr lang="en-US" altLang="ja-JP" sz="2400" b="1" dirty="0">
                <a:solidFill>
                  <a:schemeClr val="accent1"/>
                </a:solidFill>
                <a:latin typeface="Calibri" panose="020F0502020204030204" pitchFamily="34" charset="0"/>
                <a:cs typeface="Calibri" panose="020F0502020204030204" pitchFamily="34" charset="0"/>
              </a:rPr>
              <a:t>Can get </a:t>
            </a:r>
            <a:r>
              <a:rPr lang="en-US" altLang="ja-JP" sz="2400" b="1" dirty="0">
                <a:solidFill>
                  <a:srgbClr val="2E5B96"/>
                </a:solidFill>
                <a:latin typeface="Calibri" panose="020F0502020204030204" pitchFamily="34" charset="0"/>
                <a:cs typeface="Calibri" panose="020F0502020204030204" pitchFamily="34" charset="0"/>
              </a:rPr>
              <a:t>samples</a:t>
            </a:r>
            <a:r>
              <a:rPr lang="en-US" altLang="ja-JP" sz="2400" b="1" dirty="0">
                <a:solidFill>
                  <a:schemeClr val="accent1"/>
                </a:solidFill>
                <a:latin typeface="Calibri" panose="020F0502020204030204" pitchFamily="34" charset="0"/>
                <a:cs typeface="Calibri" panose="020F0502020204030204" pitchFamily="34" charset="0"/>
              </a:rPr>
              <a:t>.</a:t>
            </a:r>
            <a:endParaRPr kumimoji="1" lang="en-US" altLang="ja-JP" sz="2400" b="1" dirty="0">
              <a:solidFill>
                <a:schemeClr val="accent1"/>
              </a:solidFill>
              <a:latin typeface="Calibri" panose="020F0502020204030204" pitchFamily="34" charset="0"/>
              <a:cs typeface="Calibri" panose="020F0502020204030204" pitchFamily="34" charset="0"/>
            </a:endParaRPr>
          </a:p>
          <a:p>
            <a:r>
              <a:rPr kumimoji="1" lang="en-US" altLang="ja-JP" sz="2400" b="1" dirty="0">
                <a:solidFill>
                  <a:schemeClr val="accent2"/>
                </a:solidFill>
                <a:latin typeface="Calibri" panose="020F0502020204030204" pitchFamily="34" charset="0"/>
                <a:cs typeface="Calibri" panose="020F0502020204030204" pitchFamily="34" charset="0"/>
              </a:rPr>
              <a:t>Heavy</a:t>
            </a:r>
          </a:p>
          <a:p>
            <a:r>
              <a:rPr kumimoji="1" lang="en-US" altLang="ja-JP" sz="2400" b="1" dirty="0">
                <a:solidFill>
                  <a:schemeClr val="accent2"/>
                </a:solidFill>
                <a:latin typeface="Calibri" panose="020F0502020204030204" pitchFamily="34" charset="0"/>
                <a:cs typeface="Calibri" panose="020F0502020204030204" pitchFamily="34" charset="0"/>
              </a:rPr>
              <a:t>Tether problem </a:t>
            </a:r>
            <a:endParaRPr kumimoji="1" lang="ja-JP" altLang="en-US" sz="2400" b="1" dirty="0">
              <a:solidFill>
                <a:schemeClr val="accent2"/>
              </a:solidFill>
              <a:latin typeface="Calibri" panose="020F0502020204030204" pitchFamily="34" charset="0"/>
              <a:cs typeface="Calibri" panose="020F0502020204030204" pitchFamily="34" charset="0"/>
            </a:endParaRPr>
          </a:p>
        </p:txBody>
      </p:sp>
      <p:sp>
        <p:nvSpPr>
          <p:cNvPr id="10" name="テキスト ボックス 9">
            <a:extLst>
              <a:ext uri="{FF2B5EF4-FFF2-40B4-BE49-F238E27FC236}">
                <a16:creationId xmlns:a16="http://schemas.microsoft.com/office/drawing/2014/main" id="{5D7ED84C-8E42-4B3F-9C8D-98BF1B9561CF}"/>
              </a:ext>
            </a:extLst>
          </p:cNvPr>
          <p:cNvSpPr txBox="1"/>
          <p:nvPr/>
        </p:nvSpPr>
        <p:spPr>
          <a:xfrm>
            <a:off x="640876" y="1994510"/>
            <a:ext cx="2178994" cy="646331"/>
          </a:xfrm>
          <a:prstGeom prst="rect">
            <a:avLst/>
          </a:prstGeom>
          <a:noFill/>
        </p:spPr>
        <p:txBody>
          <a:bodyPr wrap="none" rtlCol="0">
            <a:spAutoFit/>
          </a:bodyPr>
          <a:lstStyle/>
          <a:p>
            <a:r>
              <a:rPr lang="en-US" altLang="ja-JP" sz="3600" b="1" dirty="0">
                <a:latin typeface="Calibri" panose="020F0502020204030204" pitchFamily="34" charset="0"/>
                <a:ea typeface="游ゴシック" panose="020B0400000000000000" pitchFamily="50" charset="-128"/>
                <a:cs typeface="Calibri" panose="020F0502020204030204" pitchFamily="34" charset="0"/>
              </a:rPr>
              <a:t>(1) </a:t>
            </a:r>
            <a:r>
              <a:rPr lang="en-US" altLang="ja-JP" sz="3600" b="1" dirty="0" err="1">
                <a:latin typeface="Calibri" panose="020F0502020204030204" pitchFamily="34" charset="0"/>
                <a:ea typeface="游ゴシック" panose="020B0400000000000000" pitchFamily="50" charset="-128"/>
                <a:cs typeface="Calibri" panose="020F0502020204030204" pitchFamily="34" charset="0"/>
              </a:rPr>
              <a:t>DuAxel</a:t>
            </a:r>
            <a:endParaRPr kumimoji="1" lang="ja-JP" altLang="en-US" sz="3600" b="1" dirty="0">
              <a:latin typeface="Calibri" panose="020F0502020204030204" pitchFamily="34" charset="0"/>
              <a:ea typeface="游ゴシック" panose="020B0400000000000000" pitchFamily="50" charset="-128"/>
              <a:cs typeface="Calibri" panose="020F0502020204030204" pitchFamily="34" charset="0"/>
            </a:endParaRPr>
          </a:p>
        </p:txBody>
      </p:sp>
      <p:sp>
        <p:nvSpPr>
          <p:cNvPr id="14" name="正方形/長方形 13">
            <a:extLst>
              <a:ext uri="{FF2B5EF4-FFF2-40B4-BE49-F238E27FC236}">
                <a16:creationId xmlns:a16="http://schemas.microsoft.com/office/drawing/2014/main" id="{5232DDF0-95D5-460E-AA94-DC8D8DD0F064}"/>
              </a:ext>
            </a:extLst>
          </p:cNvPr>
          <p:cNvSpPr/>
          <p:nvPr/>
        </p:nvSpPr>
        <p:spPr>
          <a:xfrm>
            <a:off x="640876" y="4391123"/>
            <a:ext cx="5341676" cy="2194032"/>
          </a:xfrm>
          <a:prstGeom prst="rect">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2400" b="1" dirty="0">
              <a:solidFill>
                <a:schemeClr val="accent1"/>
              </a:solidFill>
              <a:latin typeface="Calibri" panose="020F0502020204030204" pitchFamily="34" charset="0"/>
              <a:cs typeface="Calibri" panose="020F0502020204030204" pitchFamily="34" charset="0"/>
            </a:endParaRPr>
          </a:p>
          <a:p>
            <a:endParaRPr lang="en-US" altLang="ja-JP" sz="2400" b="1" dirty="0">
              <a:solidFill>
                <a:schemeClr val="accent1"/>
              </a:solidFill>
              <a:latin typeface="Calibri" panose="020F0502020204030204" pitchFamily="34" charset="0"/>
              <a:cs typeface="Calibri" panose="020F0502020204030204" pitchFamily="34" charset="0"/>
            </a:endParaRPr>
          </a:p>
          <a:p>
            <a:r>
              <a:rPr kumimoji="1" lang="en-US" altLang="ja-JP" sz="2400" b="1" dirty="0">
                <a:solidFill>
                  <a:schemeClr val="accent1"/>
                </a:solidFill>
                <a:latin typeface="Calibri" panose="020F0502020204030204" pitchFamily="34" charset="0"/>
                <a:cs typeface="Calibri" panose="020F0502020204030204" pitchFamily="34" charset="0"/>
              </a:rPr>
              <a:t>Can reconfigure </a:t>
            </a:r>
          </a:p>
          <a:p>
            <a:r>
              <a:rPr lang="en-US" altLang="ja-JP" sz="2400" b="1" dirty="0">
                <a:solidFill>
                  <a:schemeClr val="accent1"/>
                </a:solidFill>
                <a:latin typeface="Calibri" panose="020F0502020204030204" pitchFamily="34" charset="0"/>
                <a:cs typeface="Calibri" panose="020F0502020204030204" pitchFamily="34" charset="0"/>
              </a:rPr>
              <a:t>Can traverse rough terrain</a:t>
            </a:r>
          </a:p>
          <a:p>
            <a:r>
              <a:rPr lang="en-US" altLang="ja-JP" sz="2400" b="1" dirty="0">
                <a:solidFill>
                  <a:schemeClr val="accent2"/>
                </a:solidFill>
                <a:latin typeface="Calibri" panose="020F0502020204030204" pitchFamily="34" charset="0"/>
                <a:cs typeface="Calibri" panose="020F0502020204030204" pitchFamily="34" charset="0"/>
              </a:rPr>
              <a:t>Magnetic influence</a:t>
            </a:r>
          </a:p>
          <a:p>
            <a:r>
              <a:rPr kumimoji="1" lang="en-US" altLang="ja-JP" sz="2400" b="1" dirty="0">
                <a:solidFill>
                  <a:schemeClr val="accent2"/>
                </a:solidFill>
                <a:latin typeface="Calibri" panose="020F0502020204030204" pitchFamily="34" charset="0"/>
                <a:cs typeface="Calibri" panose="020F0502020204030204" pitchFamily="34" charset="0"/>
              </a:rPr>
              <a:t>Control problem</a:t>
            </a:r>
            <a:endParaRPr kumimoji="1" lang="ja-JP" altLang="en-US" sz="2400" b="1" dirty="0">
              <a:solidFill>
                <a:schemeClr val="accent2"/>
              </a:solidFill>
              <a:latin typeface="Calibri" panose="020F0502020204030204" pitchFamily="34" charset="0"/>
              <a:cs typeface="Calibri" panose="020F0502020204030204" pitchFamily="34" charset="0"/>
            </a:endParaRPr>
          </a:p>
        </p:txBody>
      </p:sp>
      <p:sp>
        <p:nvSpPr>
          <p:cNvPr id="16" name="テキスト ボックス 15">
            <a:extLst>
              <a:ext uri="{FF2B5EF4-FFF2-40B4-BE49-F238E27FC236}">
                <a16:creationId xmlns:a16="http://schemas.microsoft.com/office/drawing/2014/main" id="{543829EA-747F-4BA0-8F66-AFA3FDC010E5}"/>
              </a:ext>
            </a:extLst>
          </p:cNvPr>
          <p:cNvSpPr txBox="1"/>
          <p:nvPr/>
        </p:nvSpPr>
        <p:spPr>
          <a:xfrm>
            <a:off x="640876" y="4449376"/>
            <a:ext cx="2313069" cy="646331"/>
          </a:xfrm>
          <a:prstGeom prst="rect">
            <a:avLst/>
          </a:prstGeom>
          <a:noFill/>
        </p:spPr>
        <p:txBody>
          <a:bodyPr wrap="none" rtlCol="0">
            <a:spAutoFit/>
          </a:bodyPr>
          <a:lstStyle/>
          <a:p>
            <a:r>
              <a:rPr kumimoji="1" lang="en-US" altLang="ja-JP" sz="3600" b="1" dirty="0">
                <a:latin typeface="Calibri" panose="020F0502020204030204" pitchFamily="34" charset="0"/>
                <a:ea typeface="游ゴシック" panose="020B0400000000000000" pitchFamily="50" charset="-128"/>
                <a:cs typeface="Calibri" panose="020F0502020204030204" pitchFamily="34" charset="0"/>
              </a:rPr>
              <a:t>(3) </a:t>
            </a:r>
            <a:r>
              <a:rPr kumimoji="1" lang="en-US" altLang="ja-JP" sz="3600" b="1" dirty="0" err="1">
                <a:latin typeface="Calibri" panose="020F0502020204030204" pitchFamily="34" charset="0"/>
                <a:ea typeface="游ゴシック" panose="020B0400000000000000" pitchFamily="50" charset="-128"/>
                <a:cs typeface="Calibri" panose="020F0502020204030204" pitchFamily="34" charset="0"/>
              </a:rPr>
              <a:t>FreeBot</a:t>
            </a:r>
            <a:endParaRPr kumimoji="1" lang="ja-JP" altLang="en-US" sz="3600" b="1" dirty="0">
              <a:latin typeface="Calibri" panose="020F0502020204030204" pitchFamily="34" charset="0"/>
              <a:ea typeface="游ゴシック" panose="020B0400000000000000" pitchFamily="50" charset="-128"/>
              <a:cs typeface="Calibri" panose="020F0502020204030204" pitchFamily="34" charset="0"/>
            </a:endParaRPr>
          </a:p>
        </p:txBody>
      </p:sp>
      <p:sp>
        <p:nvSpPr>
          <p:cNvPr id="17" name="正方形/長方形 16">
            <a:extLst>
              <a:ext uri="{FF2B5EF4-FFF2-40B4-BE49-F238E27FC236}">
                <a16:creationId xmlns:a16="http://schemas.microsoft.com/office/drawing/2014/main" id="{9F1A11E8-9C9F-4A77-8B31-57D3139B4012}"/>
              </a:ext>
            </a:extLst>
          </p:cNvPr>
          <p:cNvSpPr/>
          <p:nvPr/>
        </p:nvSpPr>
        <p:spPr>
          <a:xfrm>
            <a:off x="6201018" y="1994510"/>
            <a:ext cx="5341676" cy="2194032"/>
          </a:xfrm>
          <a:prstGeom prst="rect">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2400" b="1" dirty="0">
              <a:solidFill>
                <a:schemeClr val="accent2"/>
              </a:solidFill>
              <a:latin typeface="Calibri" panose="020F0502020204030204" pitchFamily="34" charset="0"/>
              <a:cs typeface="Calibri" panose="020F0502020204030204" pitchFamily="34" charset="0"/>
            </a:endParaRPr>
          </a:p>
          <a:p>
            <a:endParaRPr lang="en-US" altLang="ja-JP" sz="2400" b="1" dirty="0">
              <a:solidFill>
                <a:schemeClr val="accent2"/>
              </a:solidFill>
              <a:latin typeface="Calibri" panose="020F0502020204030204" pitchFamily="34" charset="0"/>
              <a:cs typeface="Calibri" panose="020F0502020204030204" pitchFamily="34" charset="0"/>
            </a:endParaRPr>
          </a:p>
          <a:p>
            <a:r>
              <a:rPr lang="en-US" altLang="ja-JP" sz="2400" b="1" dirty="0">
                <a:solidFill>
                  <a:schemeClr val="accent1"/>
                </a:solidFill>
                <a:latin typeface="Calibri" panose="020F0502020204030204" pitchFamily="34" charset="0"/>
                <a:cs typeface="Calibri" panose="020F0502020204030204" pitchFamily="34" charset="0"/>
              </a:rPr>
              <a:t>Can reach the bottom of cave by </a:t>
            </a:r>
            <a:r>
              <a:rPr kumimoji="1" lang="en-US" altLang="ja-JP" sz="2400" b="1" dirty="0">
                <a:solidFill>
                  <a:schemeClr val="accent1"/>
                </a:solidFill>
                <a:latin typeface="Calibri" panose="020F0502020204030204" pitchFamily="34" charset="0"/>
                <a:cs typeface="Calibri" panose="020F0502020204030204" pitchFamily="34" charset="0"/>
              </a:rPr>
              <a:t>tether</a:t>
            </a:r>
            <a:endParaRPr lang="en-US" altLang="ja-JP" sz="2400" b="1" dirty="0">
              <a:solidFill>
                <a:schemeClr val="accent1"/>
              </a:solidFill>
              <a:latin typeface="Calibri" panose="020F0502020204030204" pitchFamily="34" charset="0"/>
              <a:cs typeface="Calibri" panose="020F0502020204030204" pitchFamily="34" charset="0"/>
            </a:endParaRPr>
          </a:p>
          <a:p>
            <a:r>
              <a:rPr lang="en-US" altLang="ja-JP" sz="2400" b="1" dirty="0">
                <a:solidFill>
                  <a:schemeClr val="accent1"/>
                </a:solidFill>
                <a:latin typeface="Calibri" panose="020F0502020204030204" pitchFamily="34" charset="0"/>
                <a:cs typeface="Calibri" panose="020F0502020204030204" pitchFamily="34" charset="0"/>
              </a:rPr>
              <a:t>C</a:t>
            </a:r>
            <a:r>
              <a:rPr kumimoji="1" lang="en-US" altLang="ja-JP" sz="2400" b="1" dirty="0">
                <a:solidFill>
                  <a:schemeClr val="accent1"/>
                </a:solidFill>
                <a:latin typeface="Calibri" panose="020F0502020204030204" pitchFamily="34" charset="0"/>
                <a:cs typeface="Calibri" panose="020F0502020204030204" pitchFamily="34" charset="0"/>
              </a:rPr>
              <a:t>an move without tether</a:t>
            </a:r>
          </a:p>
          <a:p>
            <a:r>
              <a:rPr kumimoji="1" lang="en-US" altLang="ja-JP" sz="2400" b="1" dirty="0">
                <a:solidFill>
                  <a:schemeClr val="accent2"/>
                </a:solidFill>
                <a:latin typeface="Calibri" panose="020F0502020204030204" pitchFamily="34" charset="0"/>
                <a:cs typeface="Calibri" panose="020F0502020204030204" pitchFamily="34" charset="0"/>
              </a:rPr>
              <a:t>Tether can supply the power</a:t>
            </a:r>
          </a:p>
          <a:p>
            <a:r>
              <a:rPr kumimoji="1" lang="en-US" altLang="ja-JP" sz="2400" b="1" dirty="0">
                <a:solidFill>
                  <a:schemeClr val="accent2"/>
                </a:solidFill>
                <a:latin typeface="Calibri" panose="020F0502020204030204" pitchFamily="34" charset="0"/>
                <a:cs typeface="Calibri" panose="020F0502020204030204" pitchFamily="34" charset="0"/>
              </a:rPr>
              <a:t>Re-connection is difficult.</a:t>
            </a:r>
            <a:endParaRPr kumimoji="1" lang="ja-JP" altLang="en-US" sz="2400" b="1" dirty="0">
              <a:solidFill>
                <a:schemeClr val="accent2"/>
              </a:solidFill>
              <a:latin typeface="Calibri" panose="020F0502020204030204" pitchFamily="34" charset="0"/>
              <a:cs typeface="Calibri" panose="020F0502020204030204" pitchFamily="34" charset="0"/>
            </a:endParaRPr>
          </a:p>
        </p:txBody>
      </p:sp>
      <p:sp>
        <p:nvSpPr>
          <p:cNvPr id="19" name="テキスト ボックス 18">
            <a:extLst>
              <a:ext uri="{FF2B5EF4-FFF2-40B4-BE49-F238E27FC236}">
                <a16:creationId xmlns:a16="http://schemas.microsoft.com/office/drawing/2014/main" id="{DC663FC7-C1AA-4982-A767-1FF58FE96905}"/>
              </a:ext>
            </a:extLst>
          </p:cNvPr>
          <p:cNvSpPr txBox="1"/>
          <p:nvPr/>
        </p:nvSpPr>
        <p:spPr>
          <a:xfrm>
            <a:off x="6201018" y="2004492"/>
            <a:ext cx="2585964" cy="646331"/>
          </a:xfrm>
          <a:prstGeom prst="rect">
            <a:avLst/>
          </a:prstGeom>
          <a:noFill/>
        </p:spPr>
        <p:txBody>
          <a:bodyPr wrap="none" rtlCol="0">
            <a:spAutoFit/>
          </a:bodyPr>
          <a:lstStyle/>
          <a:p>
            <a:r>
              <a:rPr kumimoji="1" lang="en-US" altLang="ja-JP" sz="3600" b="1" dirty="0">
                <a:latin typeface="Calibri" panose="020F0502020204030204" pitchFamily="34" charset="0"/>
                <a:ea typeface="游ゴシック" panose="020B0400000000000000" pitchFamily="50" charset="-128"/>
                <a:cs typeface="Calibri" panose="020F0502020204030204" pitchFamily="34" charset="0"/>
              </a:rPr>
              <a:t>(2) Daedalus</a:t>
            </a:r>
            <a:endParaRPr kumimoji="1" lang="ja-JP" altLang="en-US" sz="3600" b="1" dirty="0">
              <a:latin typeface="Calibri" panose="020F0502020204030204" pitchFamily="34" charset="0"/>
              <a:ea typeface="游ゴシック" panose="020B0400000000000000" pitchFamily="50" charset="-128"/>
              <a:cs typeface="Calibri" panose="020F0502020204030204" pitchFamily="34" charset="0"/>
            </a:endParaRPr>
          </a:p>
        </p:txBody>
      </p:sp>
      <p:sp>
        <p:nvSpPr>
          <p:cNvPr id="20" name="正方形/長方形 19">
            <a:extLst>
              <a:ext uri="{FF2B5EF4-FFF2-40B4-BE49-F238E27FC236}">
                <a16:creationId xmlns:a16="http://schemas.microsoft.com/office/drawing/2014/main" id="{4ACBC013-96B2-409F-A562-B589C1D0B1BD}"/>
              </a:ext>
            </a:extLst>
          </p:cNvPr>
          <p:cNvSpPr/>
          <p:nvPr/>
        </p:nvSpPr>
        <p:spPr>
          <a:xfrm>
            <a:off x="6201018" y="4391123"/>
            <a:ext cx="5341676" cy="2194032"/>
          </a:xfrm>
          <a:prstGeom prst="rect">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2400" b="1" dirty="0">
              <a:solidFill>
                <a:schemeClr val="accent1"/>
              </a:solidFill>
              <a:latin typeface="Calibri" panose="020F0502020204030204" pitchFamily="34" charset="0"/>
              <a:cs typeface="Calibri" panose="020F0502020204030204" pitchFamily="34" charset="0"/>
            </a:endParaRPr>
          </a:p>
          <a:p>
            <a:r>
              <a:rPr kumimoji="1" lang="en-US" altLang="ja-JP" sz="2400" b="1" dirty="0">
                <a:solidFill>
                  <a:schemeClr val="accent1"/>
                </a:solidFill>
                <a:latin typeface="Calibri" panose="020F0502020204030204" pitchFamily="34" charset="0"/>
                <a:cs typeface="Calibri" panose="020F0502020204030204" pitchFamily="34" charset="0"/>
              </a:rPr>
              <a:t>Compact size for transportation</a:t>
            </a:r>
          </a:p>
          <a:p>
            <a:endParaRPr lang="en-US" altLang="ja-JP" sz="2400" b="1" dirty="0">
              <a:solidFill>
                <a:schemeClr val="accent1"/>
              </a:solidFill>
              <a:latin typeface="Calibri" panose="020F0502020204030204" pitchFamily="34" charset="0"/>
              <a:cs typeface="Calibri" panose="020F0502020204030204" pitchFamily="34" charset="0"/>
            </a:endParaRPr>
          </a:p>
          <a:p>
            <a:r>
              <a:rPr lang="en-US" altLang="ja-JP" sz="2400" b="1" dirty="0">
                <a:solidFill>
                  <a:schemeClr val="accent2"/>
                </a:solidFill>
                <a:latin typeface="Calibri" panose="020F0502020204030204" pitchFamily="34" charset="0"/>
                <a:cs typeface="Calibri" panose="020F0502020204030204" pitchFamily="34" charset="0"/>
              </a:rPr>
              <a:t>Influence of regolith</a:t>
            </a:r>
            <a:endParaRPr kumimoji="1" lang="ja-JP" altLang="en-US" sz="2400" b="1" dirty="0">
              <a:solidFill>
                <a:schemeClr val="accent2"/>
              </a:solidFill>
              <a:latin typeface="Calibri" panose="020F0502020204030204" pitchFamily="34" charset="0"/>
              <a:cs typeface="Calibri" panose="020F0502020204030204" pitchFamily="34" charset="0"/>
            </a:endParaRPr>
          </a:p>
        </p:txBody>
      </p:sp>
      <p:sp>
        <p:nvSpPr>
          <p:cNvPr id="22" name="テキスト ボックス 21">
            <a:extLst>
              <a:ext uri="{FF2B5EF4-FFF2-40B4-BE49-F238E27FC236}">
                <a16:creationId xmlns:a16="http://schemas.microsoft.com/office/drawing/2014/main" id="{0D3CB004-3604-4BD1-BEAE-D199DD31A9E0}"/>
              </a:ext>
            </a:extLst>
          </p:cNvPr>
          <p:cNvSpPr txBox="1"/>
          <p:nvPr/>
        </p:nvSpPr>
        <p:spPr>
          <a:xfrm>
            <a:off x="6179906" y="4449375"/>
            <a:ext cx="5429243" cy="646331"/>
          </a:xfrm>
          <a:prstGeom prst="rect">
            <a:avLst/>
          </a:prstGeom>
          <a:noFill/>
        </p:spPr>
        <p:txBody>
          <a:bodyPr wrap="none" rtlCol="0">
            <a:spAutoFit/>
          </a:bodyPr>
          <a:lstStyle/>
          <a:p>
            <a:r>
              <a:rPr kumimoji="1" lang="en-US" altLang="ja-JP" sz="3600" b="1" dirty="0">
                <a:latin typeface="Calibri" panose="020F0502020204030204" pitchFamily="34" charset="0"/>
                <a:ea typeface="游ゴシック" panose="020B0400000000000000" pitchFamily="50" charset="-128"/>
                <a:cs typeface="Calibri" panose="020F0502020204030204" pitchFamily="34" charset="0"/>
              </a:rPr>
              <a:t>(4)</a:t>
            </a:r>
            <a:r>
              <a:rPr kumimoji="1" lang="en-US" altLang="ja-JP" sz="3200" b="1" dirty="0">
                <a:latin typeface="Calibri" panose="020F0502020204030204" pitchFamily="34" charset="0"/>
                <a:ea typeface="游ゴシック" panose="020B0400000000000000" pitchFamily="50" charset="-128"/>
                <a:cs typeface="Calibri" panose="020F0502020204030204" pitchFamily="34" charset="0"/>
              </a:rPr>
              <a:t>Transformable Lunar Robot </a:t>
            </a:r>
            <a:endParaRPr kumimoji="1" lang="ja-JP" altLang="en-US" sz="3200" b="1" dirty="0">
              <a:latin typeface="Calibri" panose="020F0502020204030204" pitchFamily="34" charset="0"/>
              <a:ea typeface="游ゴシック" panose="020B0400000000000000" pitchFamily="50" charset="-128"/>
              <a:cs typeface="Calibri" panose="020F0502020204030204" pitchFamily="34" charset="0"/>
            </a:endParaRPr>
          </a:p>
        </p:txBody>
      </p:sp>
      <p:pic>
        <p:nvPicPr>
          <p:cNvPr id="23" name="図 22">
            <a:extLst>
              <a:ext uri="{FF2B5EF4-FFF2-40B4-BE49-F238E27FC236}">
                <a16:creationId xmlns:a16="http://schemas.microsoft.com/office/drawing/2014/main" id="{0F0EE148-2386-4C4A-A41E-7E93F96096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3106914"/>
            <a:ext cx="1518674" cy="1042260"/>
          </a:xfrm>
          <a:prstGeom prst="rect">
            <a:avLst/>
          </a:prstGeom>
          <a:noFill/>
          <a:ln>
            <a:noFill/>
          </a:ln>
        </p:spPr>
      </p:pic>
      <p:pic>
        <p:nvPicPr>
          <p:cNvPr id="24" name="図 23" descr="屋外, 座る, 小さい, テーブル が含まれている画像&#10;&#10;自動的に生成された説明">
            <a:extLst>
              <a:ext uri="{FF2B5EF4-FFF2-40B4-BE49-F238E27FC236}">
                <a16:creationId xmlns:a16="http://schemas.microsoft.com/office/drawing/2014/main" id="{36C43F5A-70B6-4BB3-8888-B48C60A395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7223" y="3106914"/>
            <a:ext cx="1345375" cy="1042260"/>
          </a:xfrm>
          <a:prstGeom prst="rect">
            <a:avLst/>
          </a:prstGeom>
        </p:spPr>
      </p:pic>
      <p:pic>
        <p:nvPicPr>
          <p:cNvPr id="25" name="図 24">
            <a:extLst>
              <a:ext uri="{FF2B5EF4-FFF2-40B4-BE49-F238E27FC236}">
                <a16:creationId xmlns:a16="http://schemas.microsoft.com/office/drawing/2014/main" id="{FBBC0103-75E0-4CE6-B4B7-2D08C3C59D0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33809" y="5622779"/>
            <a:ext cx="2128789" cy="886995"/>
          </a:xfrm>
          <a:prstGeom prst="rect">
            <a:avLst/>
          </a:prstGeom>
          <a:noFill/>
          <a:ln>
            <a:noFill/>
          </a:ln>
        </p:spPr>
      </p:pic>
      <p:pic>
        <p:nvPicPr>
          <p:cNvPr id="6" name="図 5">
            <a:extLst>
              <a:ext uri="{FF2B5EF4-FFF2-40B4-BE49-F238E27FC236}">
                <a16:creationId xmlns:a16="http://schemas.microsoft.com/office/drawing/2014/main" id="{66BD8966-DBAA-4A9A-A48C-9168CF68BBB5}"/>
              </a:ext>
            </a:extLst>
          </p:cNvPr>
          <p:cNvPicPr>
            <a:picLocks noChangeAspect="1"/>
          </p:cNvPicPr>
          <p:nvPr/>
        </p:nvPicPr>
        <p:blipFill rotWithShape="1">
          <a:blip r:embed="rId6"/>
          <a:srcRect r="24509"/>
          <a:stretch/>
        </p:blipFill>
        <p:spPr>
          <a:xfrm>
            <a:off x="4755726" y="5344728"/>
            <a:ext cx="1182548" cy="1203787"/>
          </a:xfrm>
          <a:prstGeom prst="rect">
            <a:avLst/>
          </a:prstGeom>
        </p:spPr>
      </p:pic>
    </p:spTree>
    <p:extLst>
      <p:ext uri="{BB962C8B-B14F-4D97-AF65-F5344CB8AC3E}">
        <p14:creationId xmlns:p14="http://schemas.microsoft.com/office/powerpoint/2010/main" val="3838289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p:txBody>
          <a:bodyPr/>
          <a:lstStyle/>
          <a:p>
            <a:r>
              <a:rPr lang="en-US" altLang="ja-JP" sz="5400" dirty="0">
                <a:solidFill>
                  <a:srgbClr val="3E9288"/>
                </a:solidFill>
                <a:latin typeface="Calibri" panose="020F0502020204030204" pitchFamily="34" charset="0"/>
                <a:cs typeface="Calibri" panose="020F0502020204030204" pitchFamily="34" charset="0"/>
              </a:rPr>
              <a:t>O</a:t>
            </a:r>
            <a:r>
              <a:rPr kumimoji="1" lang="en-US" altLang="ja-JP" sz="5400" dirty="0">
                <a:solidFill>
                  <a:srgbClr val="3E9288"/>
                </a:solidFill>
                <a:latin typeface="Calibri" panose="020F0502020204030204" pitchFamily="34" charset="0"/>
                <a:cs typeface="Calibri" panose="020F0502020204030204" pitchFamily="34" charset="0"/>
              </a:rPr>
              <a:t>utline</a:t>
            </a:r>
            <a:endParaRPr kumimoji="1" lang="ja-JP" altLang="en-US" sz="5400" dirty="0">
              <a:solidFill>
                <a:srgbClr val="3E9288"/>
              </a:solidFill>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51CDB890-8D30-437B-8CC3-08166F8C7210}"/>
              </a:ext>
            </a:extLst>
          </p:cNvPr>
          <p:cNvSpPr>
            <a:spLocks noGrp="1"/>
          </p:cNvSpPr>
          <p:nvPr>
            <p:ph idx="1"/>
          </p:nvPr>
        </p:nvSpPr>
        <p:spPr>
          <a:xfrm>
            <a:off x="566174" y="1890074"/>
            <a:ext cx="11099800" cy="4967926"/>
          </a:xfrm>
        </p:spPr>
        <p:txBody>
          <a:bodyPr>
            <a:noAutofit/>
          </a:bodyPr>
          <a:lstStyle/>
          <a:p>
            <a:pPr marL="514350" indent="-514350">
              <a:buFont typeface="+mj-lt"/>
              <a:buAutoNum type="arabicPeriod"/>
            </a:pPr>
            <a:r>
              <a:rPr kumimoji="1" lang="en-US" altLang="ja-JP" sz="3200" dirty="0">
                <a:solidFill>
                  <a:schemeClr val="bg2"/>
                </a:solidFill>
                <a:latin typeface="Calibri" panose="020F0502020204030204" pitchFamily="34" charset="0"/>
                <a:cs typeface="Calibri" panose="020F0502020204030204" pitchFamily="34" charset="0"/>
              </a:rPr>
              <a:t>Introduction</a:t>
            </a:r>
          </a:p>
          <a:p>
            <a:pPr marL="514350" indent="-514350">
              <a:buFont typeface="+mj-lt"/>
              <a:buAutoNum type="arabicPeriod"/>
            </a:pPr>
            <a:r>
              <a:rPr kumimoji="1" lang="en-US" altLang="ja-JP" sz="3200" dirty="0">
                <a:solidFill>
                  <a:schemeClr val="bg2"/>
                </a:solidFill>
                <a:latin typeface="Calibri" panose="020F0502020204030204" pitchFamily="34" charset="0"/>
                <a:cs typeface="Calibri" panose="020F0502020204030204" pitchFamily="34" charset="0"/>
              </a:rPr>
              <a:t>Transforming</a:t>
            </a:r>
            <a:r>
              <a:rPr lang="en-US" altLang="ja-JP" sz="3200" dirty="0">
                <a:solidFill>
                  <a:schemeClr val="bg2"/>
                </a:solidFill>
                <a:latin typeface="Calibri" panose="020F0502020204030204" pitchFamily="34" charset="0"/>
                <a:cs typeface="Calibri" panose="020F0502020204030204" pitchFamily="34" charset="0"/>
              </a:rPr>
              <a:t> robot</a:t>
            </a:r>
          </a:p>
          <a:p>
            <a:pPr marL="457200" lvl="1" indent="0">
              <a:buNone/>
            </a:pPr>
            <a:r>
              <a:rPr kumimoji="1" lang="en-US" altLang="ja-JP" sz="2000" dirty="0">
                <a:solidFill>
                  <a:schemeClr val="bg2"/>
                </a:solidFill>
                <a:latin typeface="Calibri" panose="020F0502020204030204" pitchFamily="34" charset="0"/>
                <a:cs typeface="Calibri" panose="020F0502020204030204" pitchFamily="34" charset="0"/>
              </a:rPr>
              <a:t>(1) </a:t>
            </a:r>
            <a:r>
              <a:rPr kumimoji="1" lang="en-US" altLang="ja-JP" sz="2000" dirty="0" err="1">
                <a:solidFill>
                  <a:schemeClr val="bg2"/>
                </a:solidFill>
                <a:latin typeface="Calibri" panose="020F0502020204030204" pitchFamily="34" charset="0"/>
                <a:cs typeface="Calibri" panose="020F0502020204030204" pitchFamily="34" charset="0"/>
              </a:rPr>
              <a:t>DuAxel</a:t>
            </a:r>
            <a:endParaRPr kumimoji="1" lang="en-US" altLang="ja-JP" sz="2000" dirty="0">
              <a:solidFill>
                <a:schemeClr val="bg2"/>
              </a:solidFill>
              <a:latin typeface="Calibri" panose="020F0502020204030204" pitchFamily="34" charset="0"/>
              <a:cs typeface="Calibri" panose="020F0502020204030204" pitchFamily="34" charset="0"/>
            </a:endParaRPr>
          </a:p>
          <a:p>
            <a:pPr marL="457200" lvl="1" indent="0">
              <a:buNone/>
            </a:pPr>
            <a:r>
              <a:rPr lang="en-US" altLang="ja-JP" sz="2000" dirty="0">
                <a:solidFill>
                  <a:schemeClr val="bg2"/>
                </a:solidFill>
                <a:latin typeface="Calibri" panose="020F0502020204030204" pitchFamily="34" charset="0"/>
                <a:cs typeface="Calibri" panose="020F0502020204030204" pitchFamily="34" charset="0"/>
              </a:rPr>
              <a:t>(2) </a:t>
            </a:r>
            <a:r>
              <a:rPr lang="en-US" altLang="ja-JP" sz="2000" dirty="0" err="1">
                <a:solidFill>
                  <a:schemeClr val="bg2"/>
                </a:solidFill>
                <a:latin typeface="Calibri" panose="020F0502020204030204" pitchFamily="34" charset="0"/>
                <a:cs typeface="Calibri" panose="020F0502020204030204" pitchFamily="34" charset="0"/>
              </a:rPr>
              <a:t>Daedauls</a:t>
            </a:r>
            <a:endParaRPr lang="en-US" altLang="ja-JP" sz="2000" dirty="0">
              <a:solidFill>
                <a:schemeClr val="bg2"/>
              </a:solidFill>
              <a:latin typeface="Calibri" panose="020F0502020204030204" pitchFamily="34" charset="0"/>
              <a:cs typeface="Calibri" panose="020F0502020204030204" pitchFamily="34" charset="0"/>
            </a:endParaRPr>
          </a:p>
          <a:p>
            <a:pPr marL="457200" lvl="1" indent="0">
              <a:buNone/>
            </a:pPr>
            <a:r>
              <a:rPr kumimoji="1" lang="en-US" altLang="ja-JP" sz="2000" dirty="0">
                <a:solidFill>
                  <a:schemeClr val="bg2"/>
                </a:solidFill>
                <a:latin typeface="Calibri" panose="020F0502020204030204" pitchFamily="34" charset="0"/>
                <a:cs typeface="Calibri" panose="020F0502020204030204" pitchFamily="34" charset="0"/>
              </a:rPr>
              <a:t>(3) </a:t>
            </a:r>
            <a:r>
              <a:rPr kumimoji="1" lang="en-US" altLang="ja-JP" sz="2000" dirty="0" err="1">
                <a:solidFill>
                  <a:schemeClr val="bg2"/>
                </a:solidFill>
                <a:latin typeface="Calibri" panose="020F0502020204030204" pitchFamily="34" charset="0"/>
                <a:cs typeface="Calibri" panose="020F0502020204030204" pitchFamily="34" charset="0"/>
              </a:rPr>
              <a:t>FreeBots</a:t>
            </a:r>
            <a:endParaRPr kumimoji="1" lang="en-US" altLang="ja-JP" sz="2000" dirty="0">
              <a:solidFill>
                <a:schemeClr val="bg2"/>
              </a:solidFill>
              <a:latin typeface="Calibri" panose="020F0502020204030204" pitchFamily="34" charset="0"/>
              <a:cs typeface="Calibri" panose="020F0502020204030204" pitchFamily="34" charset="0"/>
            </a:endParaRPr>
          </a:p>
          <a:p>
            <a:pPr marL="457200" lvl="1" indent="0">
              <a:buNone/>
            </a:pPr>
            <a:r>
              <a:rPr lang="en-US" altLang="ja-JP" sz="2000" dirty="0">
                <a:solidFill>
                  <a:schemeClr val="bg2"/>
                </a:solidFill>
                <a:latin typeface="Calibri" panose="020F0502020204030204" pitchFamily="34" charset="0"/>
                <a:cs typeface="Calibri" panose="020F0502020204030204" pitchFamily="34" charset="0"/>
              </a:rPr>
              <a:t>(4) Transformable lunar robot</a:t>
            </a:r>
          </a:p>
          <a:p>
            <a:pPr marL="514350" indent="-514350">
              <a:buFont typeface="+mj-lt"/>
              <a:buAutoNum type="arabicPeriod"/>
            </a:pPr>
            <a:r>
              <a:rPr kumimoji="1" lang="en-US" altLang="ja-JP" sz="3200" dirty="0">
                <a:latin typeface="Calibri" panose="020F0502020204030204" pitchFamily="34" charset="0"/>
                <a:cs typeface="Calibri" panose="020F0502020204030204" pitchFamily="34" charset="0"/>
              </a:rPr>
              <a:t>Hopping</a:t>
            </a:r>
            <a:r>
              <a:rPr lang="en-US" altLang="ja-JP" sz="3200" dirty="0">
                <a:latin typeface="Calibri" panose="020F0502020204030204" pitchFamily="34" charset="0"/>
                <a:cs typeface="Calibri" panose="020F0502020204030204" pitchFamily="34" charset="0"/>
              </a:rPr>
              <a:t> robot</a:t>
            </a:r>
          </a:p>
          <a:p>
            <a:pPr marL="457200" lvl="1" indent="0">
              <a:buNone/>
            </a:pPr>
            <a:r>
              <a:rPr kumimoji="1" lang="en-US" altLang="ja-JP" sz="2000" dirty="0">
                <a:solidFill>
                  <a:schemeClr val="tx1">
                    <a:lumMod val="75000"/>
                  </a:schemeClr>
                </a:solidFill>
                <a:latin typeface="Calibri" panose="020F0502020204030204" pitchFamily="34" charset="0"/>
                <a:cs typeface="Calibri" panose="020F0502020204030204" pitchFamily="34" charset="0"/>
              </a:rPr>
              <a:t>(1) </a:t>
            </a:r>
            <a:r>
              <a:rPr kumimoji="1" lang="en-US" altLang="ja-JP" sz="2000" dirty="0" err="1">
                <a:solidFill>
                  <a:schemeClr val="tx1">
                    <a:lumMod val="75000"/>
                  </a:schemeClr>
                </a:solidFill>
                <a:latin typeface="Calibri" panose="020F0502020204030204" pitchFamily="34" charset="0"/>
                <a:cs typeface="Calibri" panose="020F0502020204030204" pitchFamily="34" charset="0"/>
              </a:rPr>
              <a:t>Microbot</a:t>
            </a:r>
            <a:endParaRPr kumimoji="1" lang="en-US" altLang="ja-JP" sz="2000" dirty="0">
              <a:solidFill>
                <a:schemeClr val="tx1">
                  <a:lumMod val="75000"/>
                </a:schemeClr>
              </a:solidFill>
              <a:latin typeface="Calibri" panose="020F0502020204030204" pitchFamily="34" charset="0"/>
              <a:cs typeface="Calibri" panose="020F0502020204030204" pitchFamily="34" charset="0"/>
            </a:endParaRPr>
          </a:p>
          <a:p>
            <a:pPr marL="457200" lvl="1" indent="0">
              <a:buNone/>
            </a:pPr>
            <a:r>
              <a:rPr lang="en-US" altLang="ja-JP" sz="2000" dirty="0">
                <a:solidFill>
                  <a:schemeClr val="tx1">
                    <a:lumMod val="75000"/>
                  </a:schemeClr>
                </a:solidFill>
                <a:latin typeface="Calibri" panose="020F0502020204030204" pitchFamily="34" charset="0"/>
                <a:cs typeface="Calibri" panose="020F0502020204030204" pitchFamily="34" charset="0"/>
              </a:rPr>
              <a:t>(2) Hopping robot by inside springs</a:t>
            </a:r>
          </a:p>
          <a:p>
            <a:pPr marL="514350" indent="-514350">
              <a:buFont typeface="+mj-lt"/>
              <a:buAutoNum type="arabicPeriod"/>
            </a:pPr>
            <a:r>
              <a:rPr kumimoji="1" lang="en-US" altLang="ja-JP" sz="3200" dirty="0">
                <a:solidFill>
                  <a:schemeClr val="bg2"/>
                </a:solidFill>
                <a:latin typeface="Calibri" panose="020F0502020204030204" pitchFamily="34" charset="0"/>
                <a:cs typeface="Calibri" panose="020F0502020204030204" pitchFamily="34" charset="0"/>
              </a:rPr>
              <a:t>Conclusion</a:t>
            </a: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fontScale="92500" lnSpcReduction="20000"/>
          </a:bodyPr>
          <a:lstStyle/>
          <a:p>
            <a:r>
              <a:rPr lang="en-US" altLang="ja-JP" dirty="0"/>
              <a:t>O</a:t>
            </a:r>
            <a:r>
              <a:rPr kumimoji="1" lang="en-US" altLang="ja-JP" dirty="0"/>
              <a:t>utline</a:t>
            </a:r>
            <a:endParaRPr kumimoji="1" lang="ja-JP" altLang="en-US" dirty="0"/>
          </a:p>
        </p:txBody>
      </p:sp>
    </p:spTree>
    <p:extLst>
      <p:ext uri="{BB962C8B-B14F-4D97-AF65-F5344CB8AC3E}">
        <p14:creationId xmlns:p14="http://schemas.microsoft.com/office/powerpoint/2010/main" val="1696281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p:txBody>
          <a:bodyPr/>
          <a:lstStyle/>
          <a:p>
            <a:r>
              <a:rPr lang="en-US" altLang="ja-JP" sz="5400" dirty="0">
                <a:solidFill>
                  <a:srgbClr val="3E9288"/>
                </a:solidFill>
                <a:latin typeface="Calibri" panose="020F0502020204030204" pitchFamily="34" charset="0"/>
                <a:cs typeface="Calibri" panose="020F0502020204030204" pitchFamily="34" charset="0"/>
              </a:rPr>
              <a:t>O</a:t>
            </a:r>
            <a:r>
              <a:rPr kumimoji="1" lang="en-US" altLang="ja-JP" sz="5400" dirty="0">
                <a:solidFill>
                  <a:srgbClr val="3E9288"/>
                </a:solidFill>
                <a:latin typeface="Calibri" panose="020F0502020204030204" pitchFamily="34" charset="0"/>
                <a:cs typeface="Calibri" panose="020F0502020204030204" pitchFamily="34" charset="0"/>
              </a:rPr>
              <a:t>utline</a:t>
            </a:r>
            <a:endParaRPr kumimoji="1" lang="ja-JP" altLang="en-US" sz="5400" dirty="0">
              <a:solidFill>
                <a:srgbClr val="3E9288"/>
              </a:solidFill>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51CDB890-8D30-437B-8CC3-08166F8C7210}"/>
              </a:ext>
            </a:extLst>
          </p:cNvPr>
          <p:cNvSpPr>
            <a:spLocks noGrp="1"/>
          </p:cNvSpPr>
          <p:nvPr>
            <p:ph idx="1"/>
          </p:nvPr>
        </p:nvSpPr>
        <p:spPr>
          <a:xfrm>
            <a:off x="566174" y="1890074"/>
            <a:ext cx="11099800" cy="4967926"/>
          </a:xfrm>
        </p:spPr>
        <p:txBody>
          <a:bodyPr>
            <a:noAutofit/>
          </a:bodyPr>
          <a:lstStyle/>
          <a:p>
            <a:pPr marL="514350" indent="-514350">
              <a:buFont typeface="+mj-lt"/>
              <a:buAutoNum type="arabicPeriod"/>
            </a:pPr>
            <a:r>
              <a:rPr kumimoji="1" lang="en-US" altLang="ja-JP" sz="3200" dirty="0">
                <a:latin typeface="Calibri" panose="020F0502020204030204" pitchFamily="34" charset="0"/>
                <a:cs typeface="Calibri" panose="020F0502020204030204" pitchFamily="34" charset="0"/>
              </a:rPr>
              <a:t>Introduction</a:t>
            </a:r>
          </a:p>
          <a:p>
            <a:pPr marL="514350" indent="-514350">
              <a:buFont typeface="+mj-lt"/>
              <a:buAutoNum type="arabicPeriod"/>
            </a:pPr>
            <a:r>
              <a:rPr kumimoji="1" lang="en-US" altLang="ja-JP" sz="3200" dirty="0">
                <a:latin typeface="Calibri" panose="020F0502020204030204" pitchFamily="34" charset="0"/>
                <a:cs typeface="Calibri" panose="020F0502020204030204" pitchFamily="34" charset="0"/>
              </a:rPr>
              <a:t>Transforming</a:t>
            </a:r>
            <a:r>
              <a:rPr lang="en-US" altLang="ja-JP" sz="3200" dirty="0">
                <a:latin typeface="Calibri" panose="020F0502020204030204" pitchFamily="34" charset="0"/>
                <a:cs typeface="Calibri" panose="020F0502020204030204" pitchFamily="34" charset="0"/>
              </a:rPr>
              <a:t> robot</a:t>
            </a:r>
          </a:p>
          <a:p>
            <a:pPr marL="457200" lvl="1" indent="0">
              <a:buNone/>
            </a:pPr>
            <a:r>
              <a:rPr kumimoji="1" lang="en-US" altLang="ja-JP" sz="2000" dirty="0">
                <a:solidFill>
                  <a:schemeClr val="tx1">
                    <a:lumMod val="75000"/>
                  </a:schemeClr>
                </a:solidFill>
                <a:latin typeface="Calibri" panose="020F0502020204030204" pitchFamily="34" charset="0"/>
                <a:cs typeface="Calibri" panose="020F0502020204030204" pitchFamily="34" charset="0"/>
              </a:rPr>
              <a:t>(1) </a:t>
            </a:r>
            <a:r>
              <a:rPr kumimoji="1" lang="en-US" altLang="ja-JP" sz="2000" dirty="0" err="1">
                <a:solidFill>
                  <a:schemeClr val="tx1">
                    <a:lumMod val="75000"/>
                  </a:schemeClr>
                </a:solidFill>
                <a:latin typeface="Calibri" panose="020F0502020204030204" pitchFamily="34" charset="0"/>
                <a:cs typeface="Calibri" panose="020F0502020204030204" pitchFamily="34" charset="0"/>
              </a:rPr>
              <a:t>DuAxel</a:t>
            </a:r>
            <a:endParaRPr kumimoji="1" lang="en-US" altLang="ja-JP" sz="2000" dirty="0">
              <a:solidFill>
                <a:schemeClr val="tx1">
                  <a:lumMod val="75000"/>
                </a:schemeClr>
              </a:solidFill>
              <a:latin typeface="Calibri" panose="020F0502020204030204" pitchFamily="34" charset="0"/>
              <a:cs typeface="Calibri" panose="020F0502020204030204" pitchFamily="34" charset="0"/>
            </a:endParaRPr>
          </a:p>
          <a:p>
            <a:pPr marL="457200" lvl="1" indent="0">
              <a:buNone/>
            </a:pPr>
            <a:r>
              <a:rPr lang="en-US" altLang="ja-JP" sz="2000" dirty="0">
                <a:solidFill>
                  <a:schemeClr val="tx1">
                    <a:lumMod val="75000"/>
                  </a:schemeClr>
                </a:solidFill>
                <a:latin typeface="Calibri" panose="020F0502020204030204" pitchFamily="34" charset="0"/>
                <a:cs typeface="Calibri" panose="020F0502020204030204" pitchFamily="34" charset="0"/>
              </a:rPr>
              <a:t>(2) </a:t>
            </a:r>
            <a:r>
              <a:rPr lang="en-US" altLang="ja-JP" sz="2000" dirty="0" err="1">
                <a:solidFill>
                  <a:schemeClr val="tx1">
                    <a:lumMod val="75000"/>
                  </a:schemeClr>
                </a:solidFill>
                <a:latin typeface="Calibri" panose="020F0502020204030204" pitchFamily="34" charset="0"/>
                <a:cs typeface="Calibri" panose="020F0502020204030204" pitchFamily="34" charset="0"/>
              </a:rPr>
              <a:t>Daedauls</a:t>
            </a:r>
            <a:endParaRPr lang="en-US" altLang="ja-JP" sz="2000" dirty="0">
              <a:solidFill>
                <a:schemeClr val="tx1">
                  <a:lumMod val="75000"/>
                </a:schemeClr>
              </a:solidFill>
              <a:latin typeface="Calibri" panose="020F0502020204030204" pitchFamily="34" charset="0"/>
              <a:cs typeface="Calibri" panose="020F0502020204030204" pitchFamily="34" charset="0"/>
            </a:endParaRPr>
          </a:p>
          <a:p>
            <a:pPr marL="457200" lvl="1" indent="0">
              <a:buNone/>
            </a:pPr>
            <a:r>
              <a:rPr kumimoji="1" lang="en-US" altLang="ja-JP" sz="2000" dirty="0">
                <a:solidFill>
                  <a:schemeClr val="tx1">
                    <a:lumMod val="75000"/>
                  </a:schemeClr>
                </a:solidFill>
                <a:latin typeface="Calibri" panose="020F0502020204030204" pitchFamily="34" charset="0"/>
                <a:cs typeface="Calibri" panose="020F0502020204030204" pitchFamily="34" charset="0"/>
              </a:rPr>
              <a:t>(3) </a:t>
            </a:r>
            <a:r>
              <a:rPr kumimoji="1" lang="en-US" altLang="ja-JP" sz="2000" dirty="0" err="1">
                <a:solidFill>
                  <a:schemeClr val="tx1">
                    <a:lumMod val="75000"/>
                  </a:schemeClr>
                </a:solidFill>
                <a:latin typeface="Calibri" panose="020F0502020204030204" pitchFamily="34" charset="0"/>
                <a:cs typeface="Calibri" panose="020F0502020204030204" pitchFamily="34" charset="0"/>
              </a:rPr>
              <a:t>FreeBots</a:t>
            </a:r>
            <a:endParaRPr kumimoji="1" lang="en-US" altLang="ja-JP" sz="2000" dirty="0">
              <a:solidFill>
                <a:schemeClr val="tx1">
                  <a:lumMod val="75000"/>
                </a:schemeClr>
              </a:solidFill>
              <a:latin typeface="Calibri" panose="020F0502020204030204" pitchFamily="34" charset="0"/>
              <a:cs typeface="Calibri" panose="020F0502020204030204" pitchFamily="34" charset="0"/>
            </a:endParaRPr>
          </a:p>
          <a:p>
            <a:pPr marL="457200" lvl="1" indent="0">
              <a:buNone/>
            </a:pPr>
            <a:r>
              <a:rPr lang="en-US" altLang="ja-JP" sz="2000" dirty="0">
                <a:solidFill>
                  <a:schemeClr val="tx1">
                    <a:lumMod val="75000"/>
                  </a:schemeClr>
                </a:solidFill>
                <a:latin typeface="Calibri" panose="020F0502020204030204" pitchFamily="34" charset="0"/>
                <a:cs typeface="Calibri" panose="020F0502020204030204" pitchFamily="34" charset="0"/>
              </a:rPr>
              <a:t>(4) Transformable lunar robot</a:t>
            </a:r>
          </a:p>
          <a:p>
            <a:pPr marL="514350" indent="-514350">
              <a:buFont typeface="+mj-lt"/>
              <a:buAutoNum type="arabicPeriod"/>
            </a:pPr>
            <a:r>
              <a:rPr kumimoji="1" lang="en-US" altLang="ja-JP" sz="3200" dirty="0">
                <a:latin typeface="Calibri" panose="020F0502020204030204" pitchFamily="34" charset="0"/>
                <a:cs typeface="Calibri" panose="020F0502020204030204" pitchFamily="34" charset="0"/>
              </a:rPr>
              <a:t>Hopping</a:t>
            </a:r>
            <a:r>
              <a:rPr lang="en-US" altLang="ja-JP" sz="3200" dirty="0">
                <a:latin typeface="Calibri" panose="020F0502020204030204" pitchFamily="34" charset="0"/>
                <a:cs typeface="Calibri" panose="020F0502020204030204" pitchFamily="34" charset="0"/>
              </a:rPr>
              <a:t> robot</a:t>
            </a:r>
          </a:p>
          <a:p>
            <a:pPr marL="457200" lvl="1" indent="0">
              <a:buNone/>
            </a:pPr>
            <a:r>
              <a:rPr kumimoji="1" lang="en-US" altLang="ja-JP" sz="2000" dirty="0">
                <a:solidFill>
                  <a:schemeClr val="tx1">
                    <a:lumMod val="75000"/>
                  </a:schemeClr>
                </a:solidFill>
                <a:latin typeface="Calibri" panose="020F0502020204030204" pitchFamily="34" charset="0"/>
                <a:cs typeface="Calibri" panose="020F0502020204030204" pitchFamily="34" charset="0"/>
              </a:rPr>
              <a:t>(1) </a:t>
            </a:r>
            <a:r>
              <a:rPr kumimoji="1" lang="en-US" altLang="ja-JP" sz="2000" dirty="0" err="1">
                <a:solidFill>
                  <a:schemeClr val="tx1">
                    <a:lumMod val="75000"/>
                  </a:schemeClr>
                </a:solidFill>
                <a:latin typeface="Calibri" panose="020F0502020204030204" pitchFamily="34" charset="0"/>
                <a:cs typeface="Calibri" panose="020F0502020204030204" pitchFamily="34" charset="0"/>
              </a:rPr>
              <a:t>Microbot</a:t>
            </a:r>
            <a:endParaRPr kumimoji="1" lang="en-US" altLang="ja-JP" sz="2000" dirty="0">
              <a:solidFill>
                <a:schemeClr val="tx1">
                  <a:lumMod val="75000"/>
                </a:schemeClr>
              </a:solidFill>
              <a:latin typeface="Calibri" panose="020F0502020204030204" pitchFamily="34" charset="0"/>
              <a:cs typeface="Calibri" panose="020F0502020204030204" pitchFamily="34" charset="0"/>
            </a:endParaRPr>
          </a:p>
          <a:p>
            <a:pPr marL="457200" lvl="1" indent="0">
              <a:buNone/>
            </a:pPr>
            <a:r>
              <a:rPr lang="en-US" altLang="ja-JP" sz="2000" dirty="0">
                <a:solidFill>
                  <a:schemeClr val="tx1">
                    <a:lumMod val="75000"/>
                  </a:schemeClr>
                </a:solidFill>
                <a:latin typeface="Calibri" panose="020F0502020204030204" pitchFamily="34" charset="0"/>
                <a:cs typeface="Calibri" panose="020F0502020204030204" pitchFamily="34" charset="0"/>
              </a:rPr>
              <a:t>(2) Hopping robot by inside springs</a:t>
            </a:r>
          </a:p>
          <a:p>
            <a:pPr marL="514350" indent="-514350">
              <a:buFont typeface="+mj-lt"/>
              <a:buAutoNum type="arabicPeriod"/>
            </a:pPr>
            <a:r>
              <a:rPr kumimoji="1" lang="en-US" altLang="ja-JP" sz="3200" dirty="0">
                <a:latin typeface="Calibri" panose="020F0502020204030204" pitchFamily="34" charset="0"/>
                <a:cs typeface="Calibri" panose="020F0502020204030204" pitchFamily="34" charset="0"/>
              </a:rPr>
              <a:t>Conclusion</a:t>
            </a: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fontScale="92500" lnSpcReduction="20000"/>
          </a:bodyPr>
          <a:lstStyle/>
          <a:p>
            <a:r>
              <a:rPr lang="en-US" altLang="ja-JP" dirty="0"/>
              <a:t>O</a:t>
            </a:r>
            <a:r>
              <a:rPr kumimoji="1" lang="en-US" altLang="ja-JP" dirty="0"/>
              <a:t>utline</a:t>
            </a:r>
            <a:endParaRPr kumimoji="1" lang="ja-JP" altLang="en-US" dirty="0"/>
          </a:p>
        </p:txBody>
      </p:sp>
    </p:spTree>
    <p:extLst>
      <p:ext uri="{BB962C8B-B14F-4D97-AF65-F5344CB8AC3E}">
        <p14:creationId xmlns:p14="http://schemas.microsoft.com/office/powerpoint/2010/main" val="38856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BADD15-7424-435B-B5C6-65696F3881FE}"/>
              </a:ext>
            </a:extLst>
          </p:cNvPr>
          <p:cNvSpPr>
            <a:spLocks noGrp="1"/>
          </p:cNvSpPr>
          <p:nvPr>
            <p:ph type="title"/>
          </p:nvPr>
        </p:nvSpPr>
        <p:spPr/>
        <p:txBody>
          <a:bodyPr/>
          <a:lstStyle/>
          <a:p>
            <a:r>
              <a:rPr kumimoji="1" lang="en-US" altLang="ja-JP" sz="5400" dirty="0">
                <a:latin typeface="Calibri" panose="020F0502020204030204" pitchFamily="34" charset="0"/>
                <a:cs typeface="Calibri" panose="020F0502020204030204" pitchFamily="34" charset="0"/>
              </a:rPr>
              <a:t>(1)</a:t>
            </a:r>
            <a:r>
              <a:rPr kumimoji="1" lang="en-US" altLang="ja-JP" sz="5400" dirty="0" err="1">
                <a:latin typeface="Calibri" panose="020F0502020204030204" pitchFamily="34" charset="0"/>
                <a:cs typeface="Calibri" panose="020F0502020204030204" pitchFamily="34" charset="0"/>
              </a:rPr>
              <a:t>Microbot</a:t>
            </a:r>
            <a:r>
              <a:rPr kumimoji="1" lang="en-US" altLang="ja-JP" sz="5400" dirty="0">
                <a:latin typeface="Calibri" panose="020F0502020204030204" pitchFamily="34" charset="0"/>
                <a:cs typeface="Calibri" panose="020F0502020204030204" pitchFamily="34" charset="0"/>
              </a:rPr>
              <a:t> </a:t>
            </a:r>
            <a:r>
              <a:rPr kumimoji="1" lang="en-US" altLang="ja-JP" sz="2800" dirty="0">
                <a:latin typeface="Calibri" panose="020F0502020204030204" pitchFamily="34" charset="0"/>
                <a:cs typeface="Calibri" panose="020F0502020204030204" pitchFamily="34" charset="0"/>
              </a:rPr>
              <a:t>(</a:t>
            </a:r>
            <a:r>
              <a:rPr kumimoji="1" lang="en-US" altLang="ja-JP" sz="2800" dirty="0" err="1">
                <a:latin typeface="Calibri" panose="020F0502020204030204" pitchFamily="34" charset="0"/>
                <a:cs typeface="Calibri" panose="020F0502020204030204" pitchFamily="34" charset="0"/>
              </a:rPr>
              <a:t>Dubowsky</a:t>
            </a:r>
            <a:r>
              <a:rPr kumimoji="1" lang="en-US" altLang="ja-JP" sz="2800" dirty="0">
                <a:latin typeface="Calibri" panose="020F0502020204030204" pitchFamily="34" charset="0"/>
                <a:cs typeface="Calibri" panose="020F0502020204030204" pitchFamily="34" charset="0"/>
              </a:rPr>
              <a:t>, MIT, 2005)[12]</a:t>
            </a:r>
            <a:endParaRPr kumimoji="1" lang="ja-JP" altLang="en-US" sz="2800"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19282795-0FA6-4CED-94A8-50178AC56B5C}"/>
              </a:ext>
            </a:extLst>
          </p:cNvPr>
          <p:cNvSpPr>
            <a:spLocks noGrp="1"/>
          </p:cNvSpPr>
          <p:nvPr>
            <p:ph idx="1"/>
          </p:nvPr>
        </p:nvSpPr>
        <p:spPr>
          <a:xfrm>
            <a:off x="304269" y="2013155"/>
            <a:ext cx="11675528" cy="4572000"/>
          </a:xfrm>
        </p:spPr>
        <p:txBody>
          <a:bodyPr>
            <a:normAutofit/>
          </a:bodyPr>
          <a:lstStyle/>
          <a:p>
            <a:pPr>
              <a:buFont typeface="Arial" panose="020B0604020202020204" pitchFamily="34" charset="0"/>
              <a:buChar char="•"/>
            </a:pPr>
            <a:r>
              <a:rPr kumimoji="1" lang="en-US" altLang="ja-JP" sz="3600" dirty="0">
                <a:solidFill>
                  <a:srgbClr val="3E9288"/>
                </a:solidFill>
                <a:latin typeface="Calibri" panose="020F0502020204030204" pitchFamily="34" charset="0"/>
                <a:cs typeface="Calibri" panose="020F0502020204030204" pitchFamily="34" charset="0"/>
              </a:rPr>
              <a:t>Ultra-small spherical robot </a:t>
            </a:r>
            <a:r>
              <a:rPr kumimoji="1" lang="en-US" altLang="ja-JP" sz="3600" dirty="0">
                <a:latin typeface="Calibri" panose="020F0502020204030204" pitchFamily="34" charset="0"/>
                <a:cs typeface="Calibri" panose="020F0502020204030204" pitchFamily="34" charset="0"/>
              </a:rPr>
              <a:t>built for lava tube exploration</a:t>
            </a:r>
          </a:p>
          <a:p>
            <a:pPr>
              <a:buFont typeface="Arial" panose="020B0604020202020204" pitchFamily="34" charset="0"/>
              <a:buChar char="•"/>
            </a:pPr>
            <a:r>
              <a:rPr kumimoji="1" lang="en-US" altLang="ja-JP" sz="3600" dirty="0">
                <a:latin typeface="Calibri" panose="020F0502020204030204" pitchFamily="34" charset="0"/>
                <a:cs typeface="Calibri" panose="020F0502020204030204" pitchFamily="34" charset="0"/>
              </a:rPr>
              <a:t>Hops with </a:t>
            </a:r>
            <a:r>
              <a:rPr kumimoji="1" lang="en-US" altLang="ja-JP" sz="3600" dirty="0">
                <a:solidFill>
                  <a:srgbClr val="3E9288"/>
                </a:solidFill>
                <a:latin typeface="Calibri" panose="020F0502020204030204" pitchFamily="34" charset="0"/>
                <a:cs typeface="Calibri" panose="020F0502020204030204" pitchFamily="34" charset="0"/>
              </a:rPr>
              <a:t>artificial muscles</a:t>
            </a:r>
            <a:endParaRPr kumimoji="1" lang="ja-JP" altLang="en-US" sz="3600" dirty="0">
              <a:solidFill>
                <a:srgbClr val="3E9288"/>
              </a:solidFill>
              <a:latin typeface="Calibri" panose="020F0502020204030204" pitchFamily="34" charset="0"/>
              <a:cs typeface="Calibri" panose="020F0502020204030204" pitchFamily="34" charset="0"/>
            </a:endParaRPr>
          </a:p>
        </p:txBody>
      </p:sp>
      <p:sp>
        <p:nvSpPr>
          <p:cNvPr id="4" name="テキスト プレースホルダー 3">
            <a:extLst>
              <a:ext uri="{FF2B5EF4-FFF2-40B4-BE49-F238E27FC236}">
                <a16:creationId xmlns:a16="http://schemas.microsoft.com/office/drawing/2014/main" id="{790B185F-BB77-4135-9126-15C0BDA5ECE3}"/>
              </a:ext>
            </a:extLst>
          </p:cNvPr>
          <p:cNvSpPr>
            <a:spLocks noGrp="1"/>
          </p:cNvSpPr>
          <p:nvPr>
            <p:ph type="body" sz="quarter" idx="11"/>
          </p:nvPr>
        </p:nvSpPr>
        <p:spPr/>
        <p:txBody>
          <a:bodyPr>
            <a:normAutofit fontScale="92500" lnSpcReduction="20000"/>
          </a:bodyPr>
          <a:lstStyle/>
          <a:p>
            <a:r>
              <a:rPr lang="en-US" altLang="ja-JP" dirty="0" err="1"/>
              <a:t>Microbot</a:t>
            </a:r>
            <a:endParaRPr kumimoji="1" lang="ja-JP" altLang="en-US" dirty="0"/>
          </a:p>
        </p:txBody>
      </p:sp>
      <p:pic>
        <p:nvPicPr>
          <p:cNvPr id="6" name="図 5">
            <a:extLst>
              <a:ext uri="{FF2B5EF4-FFF2-40B4-BE49-F238E27FC236}">
                <a16:creationId xmlns:a16="http://schemas.microsoft.com/office/drawing/2014/main" id="{27A58F0F-E55D-491B-B8E8-BA2F5A0B2C1E}"/>
              </a:ext>
            </a:extLst>
          </p:cNvPr>
          <p:cNvPicPr>
            <a:picLocks noChangeAspect="1"/>
          </p:cNvPicPr>
          <p:nvPr/>
        </p:nvPicPr>
        <p:blipFill>
          <a:blip r:embed="rId3"/>
          <a:stretch>
            <a:fillRect/>
          </a:stretch>
        </p:blipFill>
        <p:spPr>
          <a:xfrm>
            <a:off x="7353724" y="3819646"/>
            <a:ext cx="4534008" cy="2957899"/>
          </a:xfrm>
          <a:prstGeom prst="rect">
            <a:avLst/>
          </a:prstGeom>
        </p:spPr>
      </p:pic>
      <p:pic>
        <p:nvPicPr>
          <p:cNvPr id="9" name="図 8" descr="ダイアグラム&#10;&#10;自動的に生成された説明">
            <a:extLst>
              <a:ext uri="{FF2B5EF4-FFF2-40B4-BE49-F238E27FC236}">
                <a16:creationId xmlns:a16="http://schemas.microsoft.com/office/drawing/2014/main" id="{CAD4FED8-820F-4D86-B439-4FF7DBD89E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83" t="2328" r="62254" b="8679"/>
          <a:stretch/>
        </p:blipFill>
        <p:spPr bwMode="auto">
          <a:xfrm>
            <a:off x="3889093" y="3621785"/>
            <a:ext cx="3121169" cy="3011467"/>
          </a:xfrm>
          <a:prstGeom prst="rect">
            <a:avLst/>
          </a:prstGeom>
          <a:noFill/>
          <a:ln>
            <a:noFill/>
          </a:ln>
        </p:spPr>
      </p:pic>
      <p:sp>
        <p:nvSpPr>
          <p:cNvPr id="5" name="テキスト ボックス 4">
            <a:extLst>
              <a:ext uri="{FF2B5EF4-FFF2-40B4-BE49-F238E27FC236}">
                <a16:creationId xmlns:a16="http://schemas.microsoft.com/office/drawing/2014/main" id="{F5D96761-EEAD-4286-936F-FBF15CE51666}"/>
              </a:ext>
            </a:extLst>
          </p:cNvPr>
          <p:cNvSpPr txBox="1"/>
          <p:nvPr/>
        </p:nvSpPr>
        <p:spPr>
          <a:xfrm>
            <a:off x="11578935" y="6459486"/>
            <a:ext cx="572593" cy="369332"/>
          </a:xfrm>
          <a:prstGeom prst="rect">
            <a:avLst/>
          </a:prstGeom>
          <a:noFill/>
        </p:spPr>
        <p:txBody>
          <a:bodyPr wrap="none" rtlCol="0">
            <a:spAutoFit/>
          </a:bodyPr>
          <a:lstStyle/>
          <a:p>
            <a:r>
              <a:rPr kumimoji="1" lang="en-US" altLang="ja-JP" dirty="0"/>
              <a:t>[12]</a:t>
            </a:r>
            <a:endParaRPr kumimoji="1" lang="ja-JP" altLang="en-US" dirty="0"/>
          </a:p>
        </p:txBody>
      </p:sp>
    </p:spTree>
    <p:extLst>
      <p:ext uri="{BB962C8B-B14F-4D97-AF65-F5344CB8AC3E}">
        <p14:creationId xmlns:p14="http://schemas.microsoft.com/office/powerpoint/2010/main" val="1240649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descr="ダイアグラム&#10;&#10;自動的に生成された説明">
            <a:extLst>
              <a:ext uri="{FF2B5EF4-FFF2-40B4-BE49-F238E27FC236}">
                <a16:creationId xmlns:a16="http://schemas.microsoft.com/office/drawing/2014/main" id="{D7EB01AF-C696-4FE1-8D5D-07C321BD372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8091"/>
          <a:stretch/>
        </p:blipFill>
        <p:spPr>
          <a:xfrm>
            <a:off x="210574" y="1162114"/>
            <a:ext cx="8836063" cy="5695886"/>
          </a:xfrm>
        </p:spPr>
      </p:pic>
      <p:sp>
        <p:nvSpPr>
          <p:cNvPr id="4" name="テキスト プレースホルダー 3">
            <a:extLst>
              <a:ext uri="{FF2B5EF4-FFF2-40B4-BE49-F238E27FC236}">
                <a16:creationId xmlns:a16="http://schemas.microsoft.com/office/drawing/2014/main" id="{CDB4BD7B-17F8-40EA-BDF5-2720CFDC360F}"/>
              </a:ext>
            </a:extLst>
          </p:cNvPr>
          <p:cNvSpPr>
            <a:spLocks noGrp="1"/>
          </p:cNvSpPr>
          <p:nvPr>
            <p:ph type="body" sz="quarter" idx="11"/>
          </p:nvPr>
        </p:nvSpPr>
        <p:spPr/>
        <p:txBody>
          <a:bodyPr>
            <a:normAutofit fontScale="92500" lnSpcReduction="20000"/>
          </a:bodyPr>
          <a:lstStyle/>
          <a:p>
            <a:r>
              <a:rPr kumimoji="1" lang="en-US" altLang="ja-JP" dirty="0" err="1"/>
              <a:t>Microbot</a:t>
            </a:r>
            <a:endParaRPr kumimoji="1" lang="ja-JP" altLang="en-US" dirty="0"/>
          </a:p>
        </p:txBody>
      </p:sp>
      <p:sp>
        <p:nvSpPr>
          <p:cNvPr id="6" name="テキスト ボックス 5">
            <a:extLst>
              <a:ext uri="{FF2B5EF4-FFF2-40B4-BE49-F238E27FC236}">
                <a16:creationId xmlns:a16="http://schemas.microsoft.com/office/drawing/2014/main" id="{20F1D267-C98B-46D3-92CC-CA7B2EBE5A7C}"/>
              </a:ext>
            </a:extLst>
          </p:cNvPr>
          <p:cNvSpPr txBox="1"/>
          <p:nvPr/>
        </p:nvSpPr>
        <p:spPr>
          <a:xfrm>
            <a:off x="10514031" y="6342553"/>
            <a:ext cx="572593" cy="369332"/>
          </a:xfrm>
          <a:prstGeom prst="rect">
            <a:avLst/>
          </a:prstGeom>
          <a:noFill/>
        </p:spPr>
        <p:txBody>
          <a:bodyPr wrap="none" rtlCol="0">
            <a:spAutoFit/>
          </a:bodyPr>
          <a:lstStyle/>
          <a:p>
            <a:r>
              <a:rPr kumimoji="1" lang="en-US" altLang="ja-JP" dirty="0"/>
              <a:t>[12]</a:t>
            </a:r>
            <a:endParaRPr kumimoji="1" lang="ja-JP" altLang="en-US" dirty="0"/>
          </a:p>
        </p:txBody>
      </p:sp>
      <p:pic>
        <p:nvPicPr>
          <p:cNvPr id="7" name="図 6">
            <a:extLst>
              <a:ext uri="{FF2B5EF4-FFF2-40B4-BE49-F238E27FC236}">
                <a16:creationId xmlns:a16="http://schemas.microsoft.com/office/drawing/2014/main" id="{52A9C3A9-D4EE-45CF-8015-E0E9299E4267}"/>
              </a:ext>
            </a:extLst>
          </p:cNvPr>
          <p:cNvPicPr>
            <a:picLocks noChangeAspect="1"/>
          </p:cNvPicPr>
          <p:nvPr/>
        </p:nvPicPr>
        <p:blipFill rotWithShape="1">
          <a:blip r:embed="rId4"/>
          <a:srcRect r="46513" b="65128"/>
          <a:stretch/>
        </p:blipFill>
        <p:spPr>
          <a:xfrm>
            <a:off x="7034224" y="1162114"/>
            <a:ext cx="4720650" cy="5117624"/>
          </a:xfrm>
          <a:prstGeom prst="rect">
            <a:avLst/>
          </a:prstGeom>
        </p:spPr>
      </p:pic>
      <p:sp>
        <p:nvSpPr>
          <p:cNvPr id="5" name="テキスト ボックス 4">
            <a:extLst>
              <a:ext uri="{FF2B5EF4-FFF2-40B4-BE49-F238E27FC236}">
                <a16:creationId xmlns:a16="http://schemas.microsoft.com/office/drawing/2014/main" id="{5A764975-99D8-42D2-8BD5-2BA865D9C504}"/>
              </a:ext>
            </a:extLst>
          </p:cNvPr>
          <p:cNvSpPr txBox="1"/>
          <p:nvPr/>
        </p:nvSpPr>
        <p:spPr>
          <a:xfrm>
            <a:off x="11619407" y="6316572"/>
            <a:ext cx="572593" cy="369332"/>
          </a:xfrm>
          <a:prstGeom prst="rect">
            <a:avLst/>
          </a:prstGeom>
          <a:noFill/>
        </p:spPr>
        <p:txBody>
          <a:bodyPr wrap="none" rtlCol="0">
            <a:spAutoFit/>
          </a:bodyPr>
          <a:lstStyle/>
          <a:p>
            <a:r>
              <a:rPr kumimoji="1" lang="en-US" altLang="ja-JP" dirty="0"/>
              <a:t>[13]</a:t>
            </a:r>
            <a:endParaRPr kumimoji="1" lang="ja-JP" altLang="en-US" dirty="0"/>
          </a:p>
        </p:txBody>
      </p:sp>
    </p:spTree>
    <p:extLst>
      <p:ext uri="{BB962C8B-B14F-4D97-AF65-F5344CB8AC3E}">
        <p14:creationId xmlns:p14="http://schemas.microsoft.com/office/powerpoint/2010/main" val="393521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E18B9668-7F91-475F-9A4D-92E145216CAF}"/>
              </a:ext>
            </a:extLst>
          </p:cNvPr>
          <p:cNvSpPr>
            <a:spLocks noGrp="1"/>
          </p:cNvSpPr>
          <p:nvPr>
            <p:ph type="body" sz="quarter" idx="11"/>
          </p:nvPr>
        </p:nvSpPr>
        <p:spPr/>
        <p:txBody>
          <a:bodyPr>
            <a:normAutofit fontScale="92500" lnSpcReduction="20000"/>
          </a:bodyPr>
          <a:lstStyle/>
          <a:p>
            <a:r>
              <a:rPr kumimoji="1" lang="en-US" altLang="ja-JP" dirty="0" err="1"/>
              <a:t>Microbot</a:t>
            </a:r>
            <a:endParaRPr kumimoji="1" lang="ja-JP" altLang="en-US" dirty="0"/>
          </a:p>
        </p:txBody>
      </p:sp>
      <p:pic>
        <p:nvPicPr>
          <p:cNvPr id="5" name="図 4">
            <a:extLst>
              <a:ext uri="{FF2B5EF4-FFF2-40B4-BE49-F238E27FC236}">
                <a16:creationId xmlns:a16="http://schemas.microsoft.com/office/drawing/2014/main" id="{A96B6C46-52BC-41A8-990C-EA89C25289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815" y="2612773"/>
            <a:ext cx="11744369" cy="2571969"/>
          </a:xfrm>
          <a:prstGeom prst="rect">
            <a:avLst/>
          </a:prstGeom>
          <a:noFill/>
          <a:ln>
            <a:noFill/>
          </a:ln>
        </p:spPr>
      </p:pic>
      <p:sp>
        <p:nvSpPr>
          <p:cNvPr id="9" name="テキスト ボックス 8">
            <a:extLst>
              <a:ext uri="{FF2B5EF4-FFF2-40B4-BE49-F238E27FC236}">
                <a16:creationId xmlns:a16="http://schemas.microsoft.com/office/drawing/2014/main" id="{B5C14A5B-0FD4-43C0-88FA-240B359C1DA6}"/>
              </a:ext>
            </a:extLst>
          </p:cNvPr>
          <p:cNvSpPr txBox="1"/>
          <p:nvPr/>
        </p:nvSpPr>
        <p:spPr>
          <a:xfrm>
            <a:off x="11510657" y="5330950"/>
            <a:ext cx="572593" cy="369332"/>
          </a:xfrm>
          <a:prstGeom prst="rect">
            <a:avLst/>
          </a:prstGeom>
          <a:noFill/>
        </p:spPr>
        <p:txBody>
          <a:bodyPr wrap="none" rtlCol="0">
            <a:spAutoFit/>
          </a:bodyPr>
          <a:lstStyle/>
          <a:p>
            <a:r>
              <a:rPr kumimoji="1" lang="en-US" altLang="ja-JP" dirty="0"/>
              <a:t>[12]</a:t>
            </a:r>
            <a:endParaRPr kumimoji="1" lang="ja-JP" altLang="en-US" dirty="0"/>
          </a:p>
        </p:txBody>
      </p:sp>
      <p:pic>
        <p:nvPicPr>
          <p:cNvPr id="6" name="図 5">
            <a:extLst>
              <a:ext uri="{FF2B5EF4-FFF2-40B4-BE49-F238E27FC236}">
                <a16:creationId xmlns:a16="http://schemas.microsoft.com/office/drawing/2014/main" id="{2B539956-115E-4D74-9BD3-3702FD629E24}"/>
              </a:ext>
            </a:extLst>
          </p:cNvPr>
          <p:cNvPicPr>
            <a:picLocks noChangeAspect="1"/>
          </p:cNvPicPr>
          <p:nvPr/>
        </p:nvPicPr>
        <p:blipFill>
          <a:blip r:embed="rId4"/>
          <a:stretch>
            <a:fillRect/>
          </a:stretch>
        </p:blipFill>
        <p:spPr>
          <a:xfrm>
            <a:off x="6945324" y="160381"/>
            <a:ext cx="3900934" cy="6486437"/>
          </a:xfrm>
          <a:prstGeom prst="rect">
            <a:avLst/>
          </a:prstGeom>
        </p:spPr>
      </p:pic>
      <p:sp>
        <p:nvSpPr>
          <p:cNvPr id="2" name="テキスト ボックス 1">
            <a:extLst>
              <a:ext uri="{FF2B5EF4-FFF2-40B4-BE49-F238E27FC236}">
                <a16:creationId xmlns:a16="http://schemas.microsoft.com/office/drawing/2014/main" id="{71FAC4FE-45AE-4C30-B2A9-3EEAF0A6DA2A}"/>
              </a:ext>
            </a:extLst>
          </p:cNvPr>
          <p:cNvSpPr txBox="1"/>
          <p:nvPr/>
        </p:nvSpPr>
        <p:spPr>
          <a:xfrm>
            <a:off x="10938064" y="6383804"/>
            <a:ext cx="572593" cy="369332"/>
          </a:xfrm>
          <a:prstGeom prst="rect">
            <a:avLst/>
          </a:prstGeom>
          <a:noFill/>
        </p:spPr>
        <p:txBody>
          <a:bodyPr wrap="none" rtlCol="0">
            <a:spAutoFit/>
          </a:bodyPr>
          <a:lstStyle/>
          <a:p>
            <a:r>
              <a:rPr kumimoji="1" lang="en-US" altLang="ja-JP" dirty="0"/>
              <a:t>[13]</a:t>
            </a:r>
            <a:endParaRPr kumimoji="1" lang="ja-JP" altLang="en-US" dirty="0"/>
          </a:p>
        </p:txBody>
      </p:sp>
    </p:spTree>
    <p:extLst>
      <p:ext uri="{BB962C8B-B14F-4D97-AF65-F5344CB8AC3E}">
        <p14:creationId xmlns:p14="http://schemas.microsoft.com/office/powerpoint/2010/main" val="201279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D80DCB-A4CF-4A19-BE6D-3A973F01140E}"/>
              </a:ext>
            </a:extLst>
          </p:cNvPr>
          <p:cNvSpPr>
            <a:spLocks noGrp="1"/>
          </p:cNvSpPr>
          <p:nvPr>
            <p:ph type="title"/>
          </p:nvPr>
        </p:nvSpPr>
        <p:spPr/>
        <p:txBody>
          <a:bodyPr/>
          <a:lstStyle/>
          <a:p>
            <a:r>
              <a:rPr kumimoji="1" lang="en-US" altLang="ja-JP" sz="5400" dirty="0" err="1">
                <a:latin typeface="Calibri" panose="020F0502020204030204" pitchFamily="34" charset="0"/>
                <a:cs typeface="Calibri" panose="020F0502020204030204" pitchFamily="34" charset="0"/>
              </a:rPr>
              <a:t>Microbot</a:t>
            </a:r>
            <a:r>
              <a:rPr kumimoji="1" lang="en-US" altLang="ja-JP" sz="5400" dirty="0">
                <a:latin typeface="Calibri" panose="020F0502020204030204" pitchFamily="34" charset="0"/>
                <a:cs typeface="Calibri" panose="020F0502020204030204" pitchFamily="34" charset="0"/>
              </a:rPr>
              <a:t> </a:t>
            </a:r>
            <a:r>
              <a:rPr lang="en-US" altLang="ja-JP" sz="4400" dirty="0">
                <a:latin typeface="Calibri" panose="020F0502020204030204" pitchFamily="34" charset="0"/>
                <a:cs typeface="Calibri" panose="020F0502020204030204" pitchFamily="34" charset="0"/>
              </a:rPr>
              <a:t>-</a:t>
            </a:r>
            <a:r>
              <a:rPr kumimoji="1" lang="en-US" altLang="ja-JP" sz="4400" dirty="0">
                <a:latin typeface="Calibri" panose="020F0502020204030204" pitchFamily="34" charset="0"/>
                <a:cs typeface="Calibri" panose="020F0502020204030204" pitchFamily="34" charset="0"/>
              </a:rPr>
              <a:t>simulation-</a:t>
            </a:r>
            <a:endParaRPr kumimoji="1" lang="ja-JP" altLang="en-US" sz="5400" dirty="0">
              <a:latin typeface="Calibri" panose="020F0502020204030204" pitchFamily="34" charset="0"/>
              <a:cs typeface="Calibri" panose="020F0502020204030204" pitchFamily="34" charset="0"/>
            </a:endParaRPr>
          </a:p>
        </p:txBody>
      </p:sp>
      <p:sp>
        <p:nvSpPr>
          <p:cNvPr id="4" name="テキスト プレースホルダー 3">
            <a:extLst>
              <a:ext uri="{FF2B5EF4-FFF2-40B4-BE49-F238E27FC236}">
                <a16:creationId xmlns:a16="http://schemas.microsoft.com/office/drawing/2014/main" id="{439563DB-7A84-46C3-9585-EF27A64E952D}"/>
              </a:ext>
            </a:extLst>
          </p:cNvPr>
          <p:cNvSpPr>
            <a:spLocks noGrp="1"/>
          </p:cNvSpPr>
          <p:nvPr>
            <p:ph type="body" sz="quarter" idx="11"/>
          </p:nvPr>
        </p:nvSpPr>
        <p:spPr/>
        <p:txBody>
          <a:bodyPr>
            <a:normAutofit fontScale="92500" lnSpcReduction="20000"/>
          </a:bodyPr>
          <a:lstStyle/>
          <a:p>
            <a:r>
              <a:rPr kumimoji="1" lang="en-US" altLang="ja-JP" dirty="0" err="1"/>
              <a:t>Microbot</a:t>
            </a:r>
            <a:r>
              <a:rPr kumimoji="1" lang="en-US" altLang="ja-JP" dirty="0"/>
              <a:t> </a:t>
            </a:r>
            <a:r>
              <a:rPr lang="en-US" altLang="ja-JP" sz="2800" dirty="0">
                <a:latin typeface="Calibri" panose="020F0502020204030204" pitchFamily="34" charset="0"/>
                <a:cs typeface="Calibri" panose="020F0502020204030204" pitchFamily="34" charset="0"/>
              </a:rPr>
              <a:t>-</a:t>
            </a:r>
            <a:r>
              <a:rPr kumimoji="1" lang="en-US" altLang="ja-JP" sz="2800" dirty="0">
                <a:latin typeface="Calibri" panose="020F0502020204030204" pitchFamily="34" charset="0"/>
                <a:cs typeface="Calibri" panose="020F0502020204030204" pitchFamily="34" charset="0"/>
              </a:rPr>
              <a:t>simulation-</a:t>
            </a:r>
            <a:endParaRPr kumimoji="1" lang="ja-JP" altLang="en-US" dirty="0"/>
          </a:p>
        </p:txBody>
      </p:sp>
      <p:pic>
        <p:nvPicPr>
          <p:cNvPr id="6" name="図 5">
            <a:extLst>
              <a:ext uri="{FF2B5EF4-FFF2-40B4-BE49-F238E27FC236}">
                <a16:creationId xmlns:a16="http://schemas.microsoft.com/office/drawing/2014/main" id="{1B83D8F7-67C7-4ACF-A0B3-B929F0A59EB2}"/>
              </a:ext>
            </a:extLst>
          </p:cNvPr>
          <p:cNvPicPr>
            <a:picLocks noChangeAspect="1"/>
          </p:cNvPicPr>
          <p:nvPr/>
        </p:nvPicPr>
        <p:blipFill>
          <a:blip r:embed="rId3"/>
          <a:stretch>
            <a:fillRect/>
          </a:stretch>
        </p:blipFill>
        <p:spPr>
          <a:xfrm>
            <a:off x="6527142" y="2420982"/>
            <a:ext cx="5507666" cy="3544740"/>
          </a:xfrm>
          <a:prstGeom prst="rect">
            <a:avLst/>
          </a:prstGeom>
        </p:spPr>
      </p:pic>
      <p:pic>
        <p:nvPicPr>
          <p:cNvPr id="8" name="図 7">
            <a:extLst>
              <a:ext uri="{FF2B5EF4-FFF2-40B4-BE49-F238E27FC236}">
                <a16:creationId xmlns:a16="http://schemas.microsoft.com/office/drawing/2014/main" id="{F0FFE865-0E8D-4435-9453-E8CE5A9F1AED}"/>
              </a:ext>
            </a:extLst>
          </p:cNvPr>
          <p:cNvPicPr>
            <a:picLocks noChangeAspect="1"/>
          </p:cNvPicPr>
          <p:nvPr/>
        </p:nvPicPr>
        <p:blipFill>
          <a:blip r:embed="rId4"/>
          <a:stretch>
            <a:fillRect/>
          </a:stretch>
        </p:blipFill>
        <p:spPr>
          <a:xfrm>
            <a:off x="210574" y="2420981"/>
            <a:ext cx="6316568" cy="3544741"/>
          </a:xfrm>
          <a:prstGeom prst="rect">
            <a:avLst/>
          </a:prstGeom>
        </p:spPr>
      </p:pic>
    </p:spTree>
    <p:extLst>
      <p:ext uri="{BB962C8B-B14F-4D97-AF65-F5344CB8AC3E}">
        <p14:creationId xmlns:p14="http://schemas.microsoft.com/office/powerpoint/2010/main" val="3052937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C251C2-2568-4A21-9D52-6BE86B897086}"/>
              </a:ext>
            </a:extLst>
          </p:cNvPr>
          <p:cNvSpPr>
            <a:spLocks noGrp="1"/>
          </p:cNvSpPr>
          <p:nvPr>
            <p:ph type="title"/>
          </p:nvPr>
        </p:nvSpPr>
        <p:spPr>
          <a:xfrm>
            <a:off x="0" y="1185891"/>
            <a:ext cx="13574598" cy="938159"/>
          </a:xfrm>
        </p:spPr>
        <p:txBody>
          <a:bodyPr/>
          <a:lstStyle/>
          <a:p>
            <a:r>
              <a:rPr lang="en-US" altLang="ja-JP" sz="5400" dirty="0">
                <a:latin typeface="Calibri" panose="020F0502020204030204" pitchFamily="34" charset="0"/>
                <a:cs typeface="Calibri" panose="020F0502020204030204" pitchFamily="34" charset="0"/>
              </a:rPr>
              <a:t>(2)Hopping robot by inside springs</a:t>
            </a:r>
            <a:br>
              <a:rPr lang="en-US" altLang="ja-JP" sz="5400" dirty="0">
                <a:latin typeface="Calibri" panose="020F0502020204030204" pitchFamily="34" charset="0"/>
                <a:cs typeface="Calibri" panose="020F0502020204030204" pitchFamily="34" charset="0"/>
              </a:rPr>
            </a:br>
            <a:r>
              <a:rPr lang="en-US" altLang="ja-JP" sz="2800" dirty="0">
                <a:latin typeface="Calibri" panose="020F0502020204030204" pitchFamily="34" charset="0"/>
                <a:cs typeface="Calibri" panose="020F0502020204030204" pitchFamily="34" charset="0"/>
              </a:rPr>
              <a:t>                                                                                                    (Ishikawa </a:t>
            </a:r>
            <a:r>
              <a:rPr lang="en-US" altLang="ja-JP" sz="2800" dirty="0" err="1">
                <a:latin typeface="Calibri" panose="020F0502020204030204" pitchFamily="34" charset="0"/>
                <a:cs typeface="Calibri" panose="020F0502020204030204" pitchFamily="34" charset="0"/>
              </a:rPr>
              <a:t>kosen</a:t>
            </a:r>
            <a:r>
              <a:rPr lang="en-US" altLang="ja-JP" sz="2800" dirty="0">
                <a:latin typeface="Calibri" panose="020F0502020204030204" pitchFamily="34" charset="0"/>
                <a:cs typeface="Calibri" panose="020F0502020204030204" pitchFamily="34" charset="0"/>
              </a:rPr>
              <a:t>, 2015)[15]</a:t>
            </a:r>
            <a:endParaRPr kumimoji="1" lang="ja-JP" altLang="en-US" sz="2800" dirty="0">
              <a:latin typeface="Calibri" panose="020F0502020204030204" pitchFamily="34" charset="0"/>
              <a:cs typeface="Calibri" panose="020F0502020204030204" pitchFamily="34" charset="0"/>
            </a:endParaRPr>
          </a:p>
        </p:txBody>
      </p:sp>
      <p:sp>
        <p:nvSpPr>
          <p:cNvPr id="4" name="テキスト プレースホルダー 3">
            <a:extLst>
              <a:ext uri="{FF2B5EF4-FFF2-40B4-BE49-F238E27FC236}">
                <a16:creationId xmlns:a16="http://schemas.microsoft.com/office/drawing/2014/main" id="{67D33967-626D-495B-8269-8AA741CB3150}"/>
              </a:ext>
            </a:extLst>
          </p:cNvPr>
          <p:cNvSpPr>
            <a:spLocks noGrp="1"/>
          </p:cNvSpPr>
          <p:nvPr>
            <p:ph type="body" sz="quarter" idx="11"/>
          </p:nvPr>
        </p:nvSpPr>
        <p:spPr/>
        <p:txBody>
          <a:bodyPr>
            <a:normAutofit fontScale="92500" lnSpcReduction="20000"/>
          </a:bodyPr>
          <a:lstStyle/>
          <a:p>
            <a:r>
              <a:rPr lang="en-US" altLang="ja-JP" sz="2800" dirty="0">
                <a:latin typeface="Calibri" panose="020F0502020204030204" pitchFamily="34" charset="0"/>
                <a:cs typeface="Calibri" panose="020F0502020204030204" pitchFamily="34" charset="0"/>
              </a:rPr>
              <a:t>Hopping robot by inside springs</a:t>
            </a:r>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B925C7BA-9C7B-4DA1-963A-F698921488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717" y="2349570"/>
            <a:ext cx="10925257" cy="3858294"/>
          </a:xfrm>
          <a:prstGeom prst="rect">
            <a:avLst/>
          </a:prstGeom>
          <a:noFill/>
          <a:ln>
            <a:noFill/>
          </a:ln>
        </p:spPr>
      </p:pic>
      <p:sp>
        <p:nvSpPr>
          <p:cNvPr id="7" name="テキスト ボックス 6">
            <a:extLst>
              <a:ext uri="{FF2B5EF4-FFF2-40B4-BE49-F238E27FC236}">
                <a16:creationId xmlns:a16="http://schemas.microsoft.com/office/drawing/2014/main" id="{830BE9E0-E56C-4AEA-A9B4-9823285D210A}"/>
              </a:ext>
            </a:extLst>
          </p:cNvPr>
          <p:cNvSpPr txBox="1"/>
          <p:nvPr/>
        </p:nvSpPr>
        <p:spPr>
          <a:xfrm>
            <a:off x="11191515" y="6149477"/>
            <a:ext cx="572593" cy="369332"/>
          </a:xfrm>
          <a:prstGeom prst="rect">
            <a:avLst/>
          </a:prstGeom>
          <a:noFill/>
        </p:spPr>
        <p:txBody>
          <a:bodyPr wrap="none" rtlCol="0">
            <a:spAutoFit/>
          </a:bodyPr>
          <a:lstStyle/>
          <a:p>
            <a:r>
              <a:rPr kumimoji="1" lang="en-US" altLang="ja-JP" dirty="0"/>
              <a:t>[15]</a:t>
            </a:r>
            <a:endParaRPr kumimoji="1" lang="ja-JP" altLang="en-US" dirty="0"/>
          </a:p>
        </p:txBody>
      </p:sp>
    </p:spTree>
    <p:extLst>
      <p:ext uri="{BB962C8B-B14F-4D97-AF65-F5344CB8AC3E}">
        <p14:creationId xmlns:p14="http://schemas.microsoft.com/office/powerpoint/2010/main" val="488442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7" descr="ダイアグラム&#10;&#10;自動的に生成された説明">
            <a:extLst>
              <a:ext uri="{FF2B5EF4-FFF2-40B4-BE49-F238E27FC236}">
                <a16:creationId xmlns:a16="http://schemas.microsoft.com/office/drawing/2014/main" id="{2184988A-6915-4182-826F-26291512B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87" y="1364791"/>
            <a:ext cx="11750425" cy="4640083"/>
          </a:xfrm>
          <a:prstGeom prst="rect">
            <a:avLst/>
          </a:prstGeom>
        </p:spPr>
      </p:pic>
      <p:sp>
        <p:nvSpPr>
          <p:cNvPr id="8" name="テキスト ボックス 7">
            <a:extLst>
              <a:ext uri="{FF2B5EF4-FFF2-40B4-BE49-F238E27FC236}">
                <a16:creationId xmlns:a16="http://schemas.microsoft.com/office/drawing/2014/main" id="{AE1D6EA2-9CAD-400B-BF0F-830E7E7B6F70}"/>
              </a:ext>
            </a:extLst>
          </p:cNvPr>
          <p:cNvSpPr txBox="1"/>
          <p:nvPr/>
        </p:nvSpPr>
        <p:spPr>
          <a:xfrm>
            <a:off x="11619407" y="6146157"/>
            <a:ext cx="572593" cy="369332"/>
          </a:xfrm>
          <a:prstGeom prst="rect">
            <a:avLst/>
          </a:prstGeom>
          <a:noFill/>
        </p:spPr>
        <p:txBody>
          <a:bodyPr wrap="none" rtlCol="0">
            <a:spAutoFit/>
          </a:bodyPr>
          <a:lstStyle/>
          <a:p>
            <a:r>
              <a:rPr kumimoji="1" lang="en-US" altLang="ja-JP" dirty="0"/>
              <a:t>[15]</a:t>
            </a:r>
            <a:endParaRPr kumimoji="1" lang="ja-JP" altLang="en-US" dirty="0"/>
          </a:p>
        </p:txBody>
      </p:sp>
      <p:sp>
        <p:nvSpPr>
          <p:cNvPr id="11" name="テキスト プレースホルダー 10">
            <a:extLst>
              <a:ext uri="{FF2B5EF4-FFF2-40B4-BE49-F238E27FC236}">
                <a16:creationId xmlns:a16="http://schemas.microsoft.com/office/drawing/2014/main" id="{F9DABA96-F8E7-41D0-A405-7F0022026D53}"/>
              </a:ext>
            </a:extLst>
          </p:cNvPr>
          <p:cNvSpPr>
            <a:spLocks noGrp="1"/>
          </p:cNvSpPr>
          <p:nvPr>
            <p:ph type="body" sz="quarter" idx="11"/>
          </p:nvPr>
        </p:nvSpPr>
        <p:spPr/>
        <p:txBody>
          <a:bodyPr>
            <a:normAutofit fontScale="92500" lnSpcReduction="20000"/>
          </a:bodyPr>
          <a:lstStyle/>
          <a:p>
            <a:r>
              <a:rPr lang="en-US" altLang="ja-JP" sz="2800" dirty="0">
                <a:latin typeface="Calibri" panose="020F0502020204030204" pitchFamily="34" charset="0"/>
                <a:cs typeface="Calibri" panose="020F0502020204030204" pitchFamily="34" charset="0"/>
              </a:rPr>
              <a:t>Hopping robot by inside springs</a:t>
            </a:r>
            <a:endParaRPr lang="ja-JP" altLang="en-US" dirty="0"/>
          </a:p>
        </p:txBody>
      </p:sp>
    </p:spTree>
    <p:extLst>
      <p:ext uri="{BB962C8B-B14F-4D97-AF65-F5344CB8AC3E}">
        <p14:creationId xmlns:p14="http://schemas.microsoft.com/office/powerpoint/2010/main" val="1348234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FF54B82-2CE5-4FB3-B051-43CC941554CC}"/>
              </a:ext>
            </a:extLst>
          </p:cNvPr>
          <p:cNvPicPr>
            <a:picLocks noChangeAspect="1"/>
          </p:cNvPicPr>
          <p:nvPr/>
        </p:nvPicPr>
        <p:blipFill>
          <a:blip r:embed="rId3"/>
          <a:stretch>
            <a:fillRect/>
          </a:stretch>
        </p:blipFill>
        <p:spPr>
          <a:xfrm>
            <a:off x="1334096" y="1427591"/>
            <a:ext cx="4607939" cy="2356150"/>
          </a:xfrm>
          <a:prstGeom prst="rect">
            <a:avLst/>
          </a:prstGeom>
        </p:spPr>
      </p:pic>
      <p:pic>
        <p:nvPicPr>
          <p:cNvPr id="8" name="図 7">
            <a:extLst>
              <a:ext uri="{FF2B5EF4-FFF2-40B4-BE49-F238E27FC236}">
                <a16:creationId xmlns:a16="http://schemas.microsoft.com/office/drawing/2014/main" id="{E4E6918B-5805-4D83-BC97-C77B4F5EFD27}"/>
              </a:ext>
            </a:extLst>
          </p:cNvPr>
          <p:cNvPicPr>
            <a:picLocks noChangeAspect="1"/>
          </p:cNvPicPr>
          <p:nvPr/>
        </p:nvPicPr>
        <p:blipFill>
          <a:blip r:embed="rId4"/>
          <a:stretch>
            <a:fillRect/>
          </a:stretch>
        </p:blipFill>
        <p:spPr>
          <a:xfrm>
            <a:off x="6846693" y="1361874"/>
            <a:ext cx="3556565" cy="2556938"/>
          </a:xfrm>
          <a:prstGeom prst="rect">
            <a:avLst/>
          </a:prstGeom>
        </p:spPr>
      </p:pic>
      <p:pic>
        <p:nvPicPr>
          <p:cNvPr id="12" name="図 11">
            <a:extLst>
              <a:ext uri="{FF2B5EF4-FFF2-40B4-BE49-F238E27FC236}">
                <a16:creationId xmlns:a16="http://schemas.microsoft.com/office/drawing/2014/main" id="{EE1FCAD4-EE72-4511-BF24-4118DAC855FE}"/>
              </a:ext>
            </a:extLst>
          </p:cNvPr>
          <p:cNvPicPr>
            <a:picLocks noChangeAspect="1"/>
          </p:cNvPicPr>
          <p:nvPr/>
        </p:nvPicPr>
        <p:blipFill>
          <a:blip r:embed="rId5"/>
          <a:stretch>
            <a:fillRect/>
          </a:stretch>
        </p:blipFill>
        <p:spPr>
          <a:xfrm>
            <a:off x="1220377" y="3918812"/>
            <a:ext cx="4922139" cy="2842208"/>
          </a:xfrm>
          <a:prstGeom prst="rect">
            <a:avLst/>
          </a:prstGeom>
        </p:spPr>
      </p:pic>
      <p:sp>
        <p:nvSpPr>
          <p:cNvPr id="3" name="テキスト ボックス 2">
            <a:extLst>
              <a:ext uri="{FF2B5EF4-FFF2-40B4-BE49-F238E27FC236}">
                <a16:creationId xmlns:a16="http://schemas.microsoft.com/office/drawing/2014/main" id="{B910114A-07FF-4EF7-995D-D516E496EC61}"/>
              </a:ext>
            </a:extLst>
          </p:cNvPr>
          <p:cNvSpPr txBox="1"/>
          <p:nvPr/>
        </p:nvSpPr>
        <p:spPr>
          <a:xfrm>
            <a:off x="1979950" y="787014"/>
            <a:ext cx="3316229" cy="646331"/>
          </a:xfrm>
          <a:prstGeom prst="rect">
            <a:avLst/>
          </a:prstGeom>
          <a:noFill/>
        </p:spPr>
        <p:txBody>
          <a:bodyPr wrap="none" rtlCol="0">
            <a:spAutoFit/>
          </a:bodyPr>
          <a:lstStyle/>
          <a:p>
            <a:r>
              <a:rPr kumimoji="1" lang="en-US" altLang="ja-JP" sz="3600" b="1" dirty="0">
                <a:latin typeface="Calibri" panose="020F0502020204030204" pitchFamily="34" charset="0"/>
                <a:cs typeface="Calibri" panose="020F0502020204030204" pitchFamily="34" charset="0"/>
              </a:rPr>
              <a:t>Vertical hopping</a:t>
            </a:r>
            <a:endParaRPr kumimoji="1" lang="ja-JP" altLang="en-US" sz="2800" b="1" dirty="0">
              <a:latin typeface="Calibri" panose="020F0502020204030204" pitchFamily="34" charset="0"/>
              <a:cs typeface="Calibri" panose="020F0502020204030204" pitchFamily="34" charset="0"/>
            </a:endParaRPr>
          </a:p>
        </p:txBody>
      </p:sp>
      <p:sp>
        <p:nvSpPr>
          <p:cNvPr id="5" name="テキスト ボックス 4">
            <a:extLst>
              <a:ext uri="{FF2B5EF4-FFF2-40B4-BE49-F238E27FC236}">
                <a16:creationId xmlns:a16="http://schemas.microsoft.com/office/drawing/2014/main" id="{D741C782-10C6-4839-9AE6-13DCC2B9FFD8}"/>
              </a:ext>
            </a:extLst>
          </p:cNvPr>
          <p:cNvSpPr txBox="1"/>
          <p:nvPr/>
        </p:nvSpPr>
        <p:spPr>
          <a:xfrm>
            <a:off x="6621363" y="781259"/>
            <a:ext cx="4007223" cy="646331"/>
          </a:xfrm>
          <a:prstGeom prst="rect">
            <a:avLst/>
          </a:prstGeom>
          <a:noFill/>
        </p:spPr>
        <p:txBody>
          <a:bodyPr wrap="square" rtlCol="0">
            <a:spAutoFit/>
          </a:bodyPr>
          <a:lstStyle/>
          <a:p>
            <a:r>
              <a:rPr lang="en-US" altLang="ja-JP" sz="3600" b="1" dirty="0">
                <a:latin typeface="Calibri" panose="020F0502020204030204" pitchFamily="34" charset="0"/>
                <a:cs typeface="Calibri" panose="020F0502020204030204" pitchFamily="34" charset="0"/>
              </a:rPr>
              <a:t>Horizontal</a:t>
            </a:r>
            <a:r>
              <a:rPr kumimoji="1" lang="en-US" altLang="ja-JP" sz="3600" b="1" dirty="0">
                <a:latin typeface="Calibri" panose="020F0502020204030204" pitchFamily="34" charset="0"/>
                <a:cs typeface="Calibri" panose="020F0502020204030204" pitchFamily="34" charset="0"/>
              </a:rPr>
              <a:t> hopping</a:t>
            </a:r>
            <a:endParaRPr kumimoji="1" lang="ja-JP" altLang="en-US" sz="3600" b="1" dirty="0">
              <a:latin typeface="Calibri" panose="020F0502020204030204" pitchFamily="34" charset="0"/>
              <a:cs typeface="Calibri" panose="020F0502020204030204" pitchFamily="34" charset="0"/>
            </a:endParaRPr>
          </a:p>
        </p:txBody>
      </p:sp>
      <p:pic>
        <p:nvPicPr>
          <p:cNvPr id="14" name="コンテンツ プレースホルダー 9" descr="グラフ, 折れ線グラフ&#10;&#10;自動的に生成された説明">
            <a:extLst>
              <a:ext uri="{FF2B5EF4-FFF2-40B4-BE49-F238E27FC236}">
                <a16:creationId xmlns:a16="http://schemas.microsoft.com/office/drawing/2014/main" id="{6F197E2C-411A-4BB9-9946-1D904CBC5DED}"/>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700434" y="3804642"/>
            <a:ext cx="3849079" cy="2977279"/>
          </a:xfrm>
        </p:spPr>
      </p:pic>
      <p:sp>
        <p:nvSpPr>
          <p:cNvPr id="16" name="テキスト プレースホルダー 15">
            <a:extLst>
              <a:ext uri="{FF2B5EF4-FFF2-40B4-BE49-F238E27FC236}">
                <a16:creationId xmlns:a16="http://schemas.microsoft.com/office/drawing/2014/main" id="{8CCCD674-7274-453B-B39A-173310738B4E}"/>
              </a:ext>
            </a:extLst>
          </p:cNvPr>
          <p:cNvSpPr>
            <a:spLocks noGrp="1"/>
          </p:cNvSpPr>
          <p:nvPr>
            <p:ph type="body" sz="quarter" idx="11"/>
          </p:nvPr>
        </p:nvSpPr>
        <p:spPr/>
        <p:txBody>
          <a:bodyPr>
            <a:normAutofit fontScale="92500" lnSpcReduction="20000"/>
          </a:bodyPr>
          <a:lstStyle/>
          <a:p>
            <a:r>
              <a:rPr lang="en-US" altLang="ja-JP" sz="2800" dirty="0">
                <a:latin typeface="Calibri" panose="020F0502020204030204" pitchFamily="34" charset="0"/>
                <a:cs typeface="Calibri" panose="020F0502020204030204" pitchFamily="34" charset="0"/>
              </a:rPr>
              <a:t>Hopping robot by inside springs</a:t>
            </a:r>
            <a:endParaRPr lang="ja-JP" altLang="en-US" dirty="0"/>
          </a:p>
          <a:p>
            <a:endParaRPr lang="ja-JP" altLang="en-US" dirty="0"/>
          </a:p>
        </p:txBody>
      </p:sp>
    </p:spTree>
    <p:extLst>
      <p:ext uri="{BB962C8B-B14F-4D97-AF65-F5344CB8AC3E}">
        <p14:creationId xmlns:p14="http://schemas.microsoft.com/office/powerpoint/2010/main" val="3286301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11AEACCD-27D3-4BF7-A26A-FD33BD11FFB2}"/>
              </a:ext>
            </a:extLst>
          </p:cNvPr>
          <p:cNvSpPr>
            <a:spLocks noGrp="1"/>
          </p:cNvSpPr>
          <p:nvPr>
            <p:ph type="body" sz="quarter" idx="11"/>
          </p:nvPr>
        </p:nvSpPr>
        <p:spPr/>
        <p:txBody>
          <a:bodyPr>
            <a:normAutofit fontScale="92500" lnSpcReduction="20000"/>
          </a:bodyPr>
          <a:lstStyle/>
          <a:p>
            <a:r>
              <a:rPr kumimoji="1" lang="en-US" altLang="ja-JP" sz="2800" dirty="0">
                <a:latin typeface="Calibri" panose="020F0502020204030204" pitchFamily="34" charset="0"/>
                <a:cs typeface="Calibri" panose="020F0502020204030204" pitchFamily="34" charset="0"/>
              </a:rPr>
              <a:t>Summary -hopping robots-</a:t>
            </a:r>
            <a:endParaRPr kumimoji="1" lang="ja-JP" altLang="en-US" dirty="0"/>
          </a:p>
        </p:txBody>
      </p:sp>
      <p:sp>
        <p:nvSpPr>
          <p:cNvPr id="10" name="タイトル 1">
            <a:extLst>
              <a:ext uri="{FF2B5EF4-FFF2-40B4-BE49-F238E27FC236}">
                <a16:creationId xmlns:a16="http://schemas.microsoft.com/office/drawing/2014/main" id="{F0C0039E-BD7B-4823-80E2-AB72A2157EE9}"/>
              </a:ext>
            </a:extLst>
          </p:cNvPr>
          <p:cNvSpPr>
            <a:spLocks noGrp="1"/>
          </p:cNvSpPr>
          <p:nvPr>
            <p:ph type="title"/>
          </p:nvPr>
        </p:nvSpPr>
        <p:spPr>
          <a:xfrm>
            <a:off x="558800" y="1015999"/>
            <a:ext cx="11099800" cy="938159"/>
          </a:xfrm>
        </p:spPr>
        <p:txBody>
          <a:bodyPr/>
          <a:lstStyle/>
          <a:p>
            <a:r>
              <a:rPr kumimoji="1" lang="en-US" altLang="ja-JP" sz="4800" dirty="0">
                <a:latin typeface="Calibri" panose="020F0502020204030204" pitchFamily="34" charset="0"/>
                <a:cs typeface="Calibri" panose="020F0502020204030204" pitchFamily="34" charset="0"/>
              </a:rPr>
              <a:t>Summary</a:t>
            </a:r>
            <a:r>
              <a:rPr lang="ja-JP" altLang="en-US" sz="4800" dirty="0">
                <a:latin typeface="Calibri" panose="020F0502020204030204" pitchFamily="34" charset="0"/>
                <a:cs typeface="Calibri" panose="020F0502020204030204" pitchFamily="34" charset="0"/>
              </a:rPr>
              <a:t> </a:t>
            </a:r>
            <a:r>
              <a:rPr kumimoji="1" lang="en-US" altLang="ja-JP" sz="4800" dirty="0">
                <a:latin typeface="Calibri" panose="020F0502020204030204" pitchFamily="34" charset="0"/>
                <a:cs typeface="Calibri" panose="020F0502020204030204" pitchFamily="34" charset="0"/>
              </a:rPr>
              <a:t>-hopping robots-</a:t>
            </a:r>
            <a:endParaRPr kumimoji="1" lang="ja-JP" altLang="en-US" sz="4800" dirty="0">
              <a:latin typeface="Calibri" panose="020F0502020204030204" pitchFamily="34" charset="0"/>
              <a:cs typeface="Calibri" panose="020F0502020204030204" pitchFamily="34" charset="0"/>
            </a:endParaRPr>
          </a:p>
        </p:txBody>
      </p:sp>
      <p:pic>
        <p:nvPicPr>
          <p:cNvPr id="3" name="図 2">
            <a:extLst>
              <a:ext uri="{FF2B5EF4-FFF2-40B4-BE49-F238E27FC236}">
                <a16:creationId xmlns:a16="http://schemas.microsoft.com/office/drawing/2014/main" id="{D88D2DE2-296E-40CC-AE23-8C6F621B77E9}"/>
              </a:ext>
            </a:extLst>
          </p:cNvPr>
          <p:cNvPicPr>
            <a:picLocks noChangeAspect="1"/>
          </p:cNvPicPr>
          <p:nvPr/>
        </p:nvPicPr>
        <p:blipFill>
          <a:blip r:embed="rId3"/>
          <a:stretch>
            <a:fillRect/>
          </a:stretch>
        </p:blipFill>
        <p:spPr>
          <a:xfrm>
            <a:off x="12700" y="3229523"/>
            <a:ext cx="12192000" cy="3556394"/>
          </a:xfrm>
          <a:prstGeom prst="rect">
            <a:avLst/>
          </a:prstGeom>
        </p:spPr>
      </p:pic>
      <p:pic>
        <p:nvPicPr>
          <p:cNvPr id="9" name="図 8" descr="ダイアグラム&#10;&#10;自動的に生成された説明">
            <a:extLst>
              <a:ext uri="{FF2B5EF4-FFF2-40B4-BE49-F238E27FC236}">
                <a16:creationId xmlns:a16="http://schemas.microsoft.com/office/drawing/2014/main" id="{717A02A7-AB1D-442C-B241-557F8DE560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1886" b="10076"/>
          <a:stretch/>
        </p:blipFill>
        <p:spPr bwMode="auto">
          <a:xfrm>
            <a:off x="4245379" y="1837047"/>
            <a:ext cx="1692896" cy="1591954"/>
          </a:xfrm>
          <a:prstGeom prst="rect">
            <a:avLst/>
          </a:prstGeom>
          <a:noFill/>
          <a:ln>
            <a:noFill/>
          </a:ln>
        </p:spPr>
      </p:pic>
      <p:pic>
        <p:nvPicPr>
          <p:cNvPr id="11" name="図 10">
            <a:extLst>
              <a:ext uri="{FF2B5EF4-FFF2-40B4-BE49-F238E27FC236}">
                <a16:creationId xmlns:a16="http://schemas.microsoft.com/office/drawing/2014/main" id="{D50886F5-4D7F-4823-B399-331B0605A5AE}"/>
              </a:ext>
            </a:extLst>
          </p:cNvPr>
          <p:cNvPicPr>
            <a:picLocks noChangeAspect="1"/>
          </p:cNvPicPr>
          <p:nvPr/>
        </p:nvPicPr>
        <p:blipFill>
          <a:blip r:embed="rId5"/>
          <a:stretch>
            <a:fillRect/>
          </a:stretch>
        </p:blipFill>
        <p:spPr>
          <a:xfrm>
            <a:off x="8619534" y="1837800"/>
            <a:ext cx="1551420" cy="1591200"/>
          </a:xfrm>
          <a:prstGeom prst="rect">
            <a:avLst/>
          </a:prstGeom>
        </p:spPr>
      </p:pic>
    </p:spTree>
    <p:extLst>
      <p:ext uri="{BB962C8B-B14F-4D97-AF65-F5344CB8AC3E}">
        <p14:creationId xmlns:p14="http://schemas.microsoft.com/office/powerpoint/2010/main" val="220103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EB53A-73CD-498C-9290-C1F0E0142636}"/>
              </a:ext>
            </a:extLst>
          </p:cNvPr>
          <p:cNvSpPr>
            <a:spLocks noGrp="1"/>
          </p:cNvSpPr>
          <p:nvPr>
            <p:ph type="title"/>
          </p:nvPr>
        </p:nvSpPr>
        <p:spPr/>
        <p:txBody>
          <a:bodyPr/>
          <a:lstStyle/>
          <a:p>
            <a:r>
              <a:rPr lang="en-US" altLang="ja-JP" sz="4800" dirty="0">
                <a:latin typeface="Calibri" panose="020F0502020204030204" pitchFamily="34" charset="0"/>
                <a:cs typeface="Calibri" panose="020F0502020204030204" pitchFamily="34" charset="0"/>
              </a:rPr>
              <a:t>Conclusion</a:t>
            </a:r>
            <a:endParaRPr kumimoji="1" lang="ja-JP" altLang="en-US" sz="4800"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C259904E-FD03-4A8C-B141-6CA566F20E65}"/>
              </a:ext>
            </a:extLst>
          </p:cNvPr>
          <p:cNvSpPr>
            <a:spLocks noGrp="1"/>
          </p:cNvSpPr>
          <p:nvPr>
            <p:ph idx="1"/>
          </p:nvPr>
        </p:nvSpPr>
        <p:spPr>
          <a:xfrm>
            <a:off x="558800" y="2013155"/>
            <a:ext cx="11455400" cy="4572000"/>
          </a:xfrm>
        </p:spPr>
        <p:txBody>
          <a:bodyPr>
            <a:normAutofit fontScale="92500" lnSpcReduction="10000"/>
          </a:bodyPr>
          <a:lstStyle/>
          <a:p>
            <a:pPr>
              <a:buFont typeface="Arial" panose="020B0604020202020204" pitchFamily="34" charset="0"/>
              <a:buChar char="•"/>
            </a:pPr>
            <a:r>
              <a:rPr kumimoji="1" lang="en-US" altLang="ja-JP" sz="3200" dirty="0">
                <a:solidFill>
                  <a:srgbClr val="3E9288"/>
                </a:solidFill>
                <a:latin typeface="Calibri" panose="020F0502020204030204" pitchFamily="34" charset="0"/>
                <a:cs typeface="Calibri" panose="020F0502020204030204" pitchFamily="34" charset="0"/>
              </a:rPr>
              <a:t>Lava tube exploration </a:t>
            </a:r>
            <a:r>
              <a:rPr kumimoji="1" lang="en-US" altLang="ja-JP" sz="3200" dirty="0">
                <a:latin typeface="Calibri" panose="020F0502020204030204" pitchFamily="34" charset="0"/>
                <a:cs typeface="Calibri" panose="020F0502020204030204" pitchFamily="34" charset="0"/>
              </a:rPr>
              <a:t>is considered to have many </a:t>
            </a:r>
            <a:r>
              <a:rPr kumimoji="1" lang="en-US" altLang="ja-JP" sz="3200" dirty="0">
                <a:solidFill>
                  <a:srgbClr val="3E9288"/>
                </a:solidFill>
                <a:latin typeface="Calibri" panose="020F0502020204030204" pitchFamily="34" charset="0"/>
                <a:cs typeface="Calibri" panose="020F0502020204030204" pitchFamily="34" charset="0"/>
              </a:rPr>
              <a:t>rough roads</a:t>
            </a:r>
            <a:r>
              <a:rPr kumimoji="1" lang="en-US" altLang="ja-JP" sz="3200" dirty="0">
                <a:latin typeface="Calibri" panose="020F0502020204030204" pitchFamily="34" charset="0"/>
                <a:cs typeface="Calibri" panose="020F0502020204030204" pitchFamily="34" charset="0"/>
              </a:rPr>
              <a:t>.</a:t>
            </a:r>
          </a:p>
          <a:p>
            <a:pPr marL="0" indent="0">
              <a:buNone/>
            </a:pPr>
            <a:r>
              <a:rPr kumimoji="1" lang="en-US" altLang="ja-JP" sz="3200" dirty="0">
                <a:latin typeface="Calibri" panose="020F0502020204030204" pitchFamily="34" charset="0"/>
                <a:cs typeface="Calibri" panose="020F0502020204030204" pitchFamily="34" charset="0"/>
              </a:rPr>
              <a:t>→ It is necessary to develop a robot with </a:t>
            </a:r>
            <a:r>
              <a:rPr kumimoji="1" lang="en-US" altLang="ja-JP" sz="3200" dirty="0">
                <a:solidFill>
                  <a:srgbClr val="3E9288"/>
                </a:solidFill>
                <a:latin typeface="Calibri" panose="020F0502020204030204" pitchFamily="34" charset="0"/>
                <a:cs typeface="Calibri" panose="020F0502020204030204" pitchFamily="34" charset="0"/>
              </a:rPr>
              <a:t>high performance</a:t>
            </a:r>
            <a:r>
              <a:rPr kumimoji="1" lang="en-US" altLang="ja-JP" sz="3200" dirty="0">
                <a:latin typeface="Calibri" panose="020F0502020204030204" pitchFamily="34" charset="0"/>
                <a:cs typeface="Calibri" panose="020F0502020204030204" pitchFamily="34" charset="0"/>
              </a:rPr>
              <a:t> in  </a:t>
            </a:r>
          </a:p>
          <a:p>
            <a:pPr marL="0" indent="0">
              <a:buNone/>
            </a:pPr>
            <a:r>
              <a:rPr kumimoji="1" lang="en-US" altLang="ja-JP" sz="3200" dirty="0">
                <a:latin typeface="Calibri" panose="020F0502020204030204" pitchFamily="34" charset="0"/>
                <a:cs typeface="Calibri" panose="020F0502020204030204" pitchFamily="34" charset="0"/>
              </a:rPr>
              <a:t>     rough terrain.</a:t>
            </a:r>
          </a:p>
          <a:p>
            <a:pPr>
              <a:buFont typeface="Arial" panose="020B0604020202020204" pitchFamily="34" charset="0"/>
              <a:buChar char="•"/>
            </a:pPr>
            <a:r>
              <a:rPr lang="en-US" altLang="ja-JP" sz="3200" dirty="0">
                <a:solidFill>
                  <a:srgbClr val="3E9288"/>
                </a:solidFill>
                <a:latin typeface="Calibri" panose="020F0502020204030204" pitchFamily="34" charset="0"/>
                <a:cs typeface="Calibri" panose="020F0502020204030204" pitchFamily="34" charset="0"/>
              </a:rPr>
              <a:t>Four transforming</a:t>
            </a:r>
            <a:r>
              <a:rPr kumimoji="1" lang="en-US" altLang="ja-JP" sz="3200" dirty="0">
                <a:latin typeface="Calibri" panose="020F0502020204030204" pitchFamily="34" charset="0"/>
                <a:cs typeface="Calibri" panose="020F0502020204030204" pitchFamily="34" charset="0"/>
              </a:rPr>
              <a:t> robots and </a:t>
            </a:r>
            <a:r>
              <a:rPr kumimoji="1" lang="en-US" altLang="ja-JP" sz="3200" dirty="0">
                <a:solidFill>
                  <a:srgbClr val="3E9288"/>
                </a:solidFill>
                <a:latin typeface="Calibri" panose="020F0502020204030204" pitchFamily="34" charset="0"/>
                <a:cs typeface="Calibri" panose="020F0502020204030204" pitchFamily="34" charset="0"/>
              </a:rPr>
              <a:t>two hopping </a:t>
            </a:r>
            <a:r>
              <a:rPr kumimoji="1" lang="en-US" altLang="ja-JP" sz="3200" dirty="0">
                <a:latin typeface="Calibri" panose="020F0502020204030204" pitchFamily="34" charset="0"/>
                <a:cs typeface="Calibri" panose="020F0502020204030204" pitchFamily="34" charset="0"/>
              </a:rPr>
              <a:t>robots were introduced and summarized.</a:t>
            </a:r>
          </a:p>
          <a:p>
            <a:pPr marL="0" indent="0">
              <a:buNone/>
            </a:pPr>
            <a:r>
              <a:rPr kumimoji="1" lang="en-US" altLang="ja-JP" sz="3200" dirty="0">
                <a:latin typeface="Calibri" panose="020F0502020204030204" pitchFamily="34" charset="0"/>
                <a:cs typeface="Calibri" panose="020F0502020204030204" pitchFamily="34" charset="0"/>
              </a:rPr>
              <a:t>→ It is necessary to develop a lava tube exploration robot that has </a:t>
            </a:r>
          </a:p>
          <a:p>
            <a:pPr marL="0" indent="0">
              <a:buNone/>
            </a:pPr>
            <a:r>
              <a:rPr kumimoji="1" lang="en-US" altLang="ja-JP" sz="3200" dirty="0">
                <a:solidFill>
                  <a:srgbClr val="3E9288"/>
                </a:solidFill>
                <a:latin typeface="Calibri" panose="020F0502020204030204" pitchFamily="34" charset="0"/>
                <a:cs typeface="Calibri" panose="020F0502020204030204" pitchFamily="34" charset="0"/>
              </a:rPr>
              <a:t>      both mechanisms</a:t>
            </a:r>
            <a:r>
              <a:rPr kumimoji="1" lang="en-US" altLang="ja-JP" sz="3200" dirty="0">
                <a:latin typeface="Calibri" panose="020F0502020204030204" pitchFamily="34" charset="0"/>
                <a:cs typeface="Calibri" panose="020F0502020204030204" pitchFamily="34" charset="0"/>
              </a:rPr>
              <a:t>.</a:t>
            </a:r>
            <a:endParaRPr kumimoji="1" lang="ja-JP" altLang="en-US" sz="3200" dirty="0">
              <a:latin typeface="Calibri" panose="020F0502020204030204" pitchFamily="34" charset="0"/>
              <a:cs typeface="Calibri" panose="020F0502020204030204" pitchFamily="34" charset="0"/>
            </a:endParaRPr>
          </a:p>
        </p:txBody>
      </p:sp>
      <p:sp>
        <p:nvSpPr>
          <p:cNvPr id="4" name="テキスト プレースホルダー 3">
            <a:extLst>
              <a:ext uri="{FF2B5EF4-FFF2-40B4-BE49-F238E27FC236}">
                <a16:creationId xmlns:a16="http://schemas.microsoft.com/office/drawing/2014/main" id="{89665E20-F5CB-4D0D-80A3-3A4CA8312388}"/>
              </a:ext>
            </a:extLst>
          </p:cNvPr>
          <p:cNvSpPr>
            <a:spLocks noGrp="1"/>
          </p:cNvSpPr>
          <p:nvPr>
            <p:ph type="body" sz="quarter" idx="11"/>
          </p:nvPr>
        </p:nvSpPr>
        <p:spPr/>
        <p:txBody>
          <a:bodyPr>
            <a:normAutofit fontScale="92500" lnSpcReduction="20000"/>
          </a:bodyPr>
          <a:lstStyle/>
          <a:p>
            <a:r>
              <a:rPr lang="en-US" altLang="ja-JP" sz="2800" dirty="0">
                <a:latin typeface="Calibri" panose="020F0502020204030204" pitchFamily="34" charset="0"/>
                <a:cs typeface="Calibri" panose="020F0502020204030204" pitchFamily="34" charset="0"/>
              </a:rPr>
              <a:t>Conclusion</a:t>
            </a:r>
            <a:endParaRPr kumimoji="1" lang="ja-JP" altLang="en-US" dirty="0"/>
          </a:p>
        </p:txBody>
      </p:sp>
    </p:spTree>
    <p:extLst>
      <p:ext uri="{BB962C8B-B14F-4D97-AF65-F5344CB8AC3E}">
        <p14:creationId xmlns:p14="http://schemas.microsoft.com/office/powerpoint/2010/main" val="566844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a:xfrm>
            <a:off x="210574" y="1015999"/>
            <a:ext cx="11803626" cy="938159"/>
          </a:xfrm>
        </p:spPr>
        <p:txBody>
          <a:bodyPr/>
          <a:lstStyle/>
          <a:p>
            <a:r>
              <a:rPr lang="en-US" altLang="ja-JP" sz="5400" dirty="0">
                <a:solidFill>
                  <a:srgbClr val="3E9288"/>
                </a:solidFill>
                <a:latin typeface="Calibri" panose="020F0502020204030204" pitchFamily="34" charset="0"/>
                <a:cs typeface="Calibri" panose="020F0502020204030204" pitchFamily="34" charset="0"/>
              </a:rPr>
              <a:t>W</a:t>
            </a:r>
            <a:r>
              <a:rPr kumimoji="1" lang="en-US" altLang="ja-JP" sz="5400" dirty="0">
                <a:solidFill>
                  <a:srgbClr val="3E9288"/>
                </a:solidFill>
                <a:latin typeface="Calibri" panose="020F0502020204030204" pitchFamily="34" charset="0"/>
                <a:cs typeface="Calibri" panose="020F0502020204030204" pitchFamily="34" charset="0"/>
              </a:rPr>
              <a:t>hy</a:t>
            </a:r>
            <a:r>
              <a:rPr kumimoji="1" lang="en-US" altLang="ja-JP" sz="5400" dirty="0">
                <a:latin typeface="Calibri" panose="020F0502020204030204" pitchFamily="34" charset="0"/>
                <a:cs typeface="Calibri" panose="020F0502020204030204" pitchFamily="34" charset="0"/>
              </a:rPr>
              <a:t> we explore lunar/planetary </a:t>
            </a:r>
            <a:r>
              <a:rPr kumimoji="1" lang="en-US" altLang="ja-JP" sz="5400" dirty="0">
                <a:solidFill>
                  <a:srgbClr val="3E9288"/>
                </a:solidFill>
                <a:latin typeface="Calibri" panose="020F0502020204030204" pitchFamily="34" charset="0"/>
                <a:cs typeface="Calibri" panose="020F0502020204030204" pitchFamily="34" charset="0"/>
              </a:rPr>
              <a:t>caves</a:t>
            </a:r>
            <a:r>
              <a:rPr kumimoji="1" lang="en-US" altLang="ja-JP" sz="5400" dirty="0">
                <a:latin typeface="Calibri" panose="020F0502020204030204" pitchFamily="34" charset="0"/>
                <a:cs typeface="Calibri" panose="020F0502020204030204" pitchFamily="34" charset="0"/>
              </a:rPr>
              <a:t>?</a:t>
            </a:r>
            <a:endParaRPr kumimoji="1" lang="ja-JP" altLang="en-US" sz="5400"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51CDB890-8D30-437B-8CC3-08166F8C7210}"/>
              </a:ext>
            </a:extLst>
          </p:cNvPr>
          <p:cNvSpPr>
            <a:spLocks noGrp="1"/>
          </p:cNvSpPr>
          <p:nvPr>
            <p:ph idx="1"/>
          </p:nvPr>
        </p:nvSpPr>
        <p:spPr/>
        <p:txBody>
          <a:bodyPr>
            <a:normAutofit/>
          </a:bodyPr>
          <a:lstStyle/>
          <a:p>
            <a:pPr marL="0" indent="0">
              <a:buNone/>
            </a:pPr>
            <a:r>
              <a:rPr kumimoji="1" lang="en-US" altLang="ja-JP" sz="3600" dirty="0">
                <a:latin typeface="Calibri" panose="020F0502020204030204" pitchFamily="34" charset="0"/>
                <a:cs typeface="Calibri" panose="020F0502020204030204" pitchFamily="34" charset="0"/>
              </a:rPr>
              <a:t>Caves /Skylights</a:t>
            </a:r>
          </a:p>
          <a:p>
            <a:pPr>
              <a:buFont typeface="Arial" panose="020B0604020202020204" pitchFamily="34" charset="0"/>
              <a:buChar char="•"/>
            </a:pPr>
            <a:r>
              <a:rPr lang="en-US" altLang="ja-JP" sz="3600" dirty="0">
                <a:latin typeface="Calibri" panose="020F0502020204030204" pitchFamily="34" charset="0"/>
                <a:cs typeface="Calibri" panose="020F0502020204030204" pitchFamily="34" charset="0"/>
              </a:rPr>
              <a:t>Habitability</a:t>
            </a:r>
          </a:p>
          <a:p>
            <a:pPr lvl="1">
              <a:buFont typeface="Arial" panose="020B0604020202020204" pitchFamily="34" charset="0"/>
              <a:buChar char="•"/>
            </a:pPr>
            <a:r>
              <a:rPr lang="en-US" altLang="ja-JP" sz="2800" dirty="0">
                <a:latin typeface="Calibri" panose="020F0502020204030204" pitchFamily="34" charset="0"/>
                <a:cs typeface="Calibri" panose="020F0502020204030204" pitchFamily="34" charset="0"/>
              </a:rPr>
              <a:t>Potential human habitability</a:t>
            </a:r>
          </a:p>
          <a:p>
            <a:pPr lvl="1">
              <a:buFont typeface="Arial" panose="020B0604020202020204" pitchFamily="34" charset="0"/>
              <a:buChar char="•"/>
            </a:pPr>
            <a:r>
              <a:rPr lang="en-US" altLang="ja-JP" sz="3200" dirty="0">
                <a:latin typeface="Calibri" panose="020F0502020204030204" pitchFamily="34" charset="0"/>
                <a:cs typeface="Calibri" panose="020F0502020204030204" pitchFamily="34" charset="0"/>
              </a:rPr>
              <a:t>Protection from radiation damage</a:t>
            </a:r>
          </a:p>
          <a:p>
            <a:pPr>
              <a:buFont typeface="Arial" panose="020B0604020202020204" pitchFamily="34" charset="0"/>
              <a:buChar char="•"/>
            </a:pPr>
            <a:r>
              <a:rPr lang="en-US" altLang="ja-JP" sz="3600" dirty="0">
                <a:latin typeface="Calibri" panose="020F0502020204030204" pitchFamily="34" charset="0"/>
                <a:cs typeface="Calibri" panose="020F0502020204030204" pitchFamily="34" charset="0"/>
              </a:rPr>
              <a:t>Exploration</a:t>
            </a:r>
          </a:p>
          <a:p>
            <a:pPr lvl="1">
              <a:buFont typeface="Arial" panose="020B0604020202020204" pitchFamily="34" charset="0"/>
              <a:buChar char="•"/>
            </a:pPr>
            <a:r>
              <a:rPr lang="en-US" altLang="ja-JP" sz="3200" dirty="0">
                <a:latin typeface="Calibri" panose="020F0502020204030204" pitchFamily="34" charset="0"/>
                <a:cs typeface="Calibri" panose="020F0502020204030204" pitchFamily="34" charset="0"/>
              </a:rPr>
              <a:t>Evidence of life (on Mars)</a:t>
            </a:r>
          </a:p>
          <a:p>
            <a:pPr lvl="1">
              <a:buFont typeface="Arial" panose="020B0604020202020204" pitchFamily="34" charset="0"/>
              <a:buChar char="•"/>
            </a:pPr>
            <a:r>
              <a:rPr lang="en-US" altLang="ja-JP" sz="3200" dirty="0">
                <a:latin typeface="Calibri" panose="020F0502020204030204" pitchFamily="34" charset="0"/>
                <a:cs typeface="Calibri" panose="020F0502020204030204" pitchFamily="34" charset="0"/>
              </a:rPr>
              <a:t>“Fresh” rocks and materials</a:t>
            </a:r>
          </a:p>
          <a:p>
            <a:pPr lvl="2">
              <a:buFont typeface="Arial" panose="020B0604020202020204" pitchFamily="34" charset="0"/>
              <a:buChar char="•"/>
            </a:pPr>
            <a:endParaRPr kumimoji="1" lang="en-US" altLang="ja-JP" sz="2800" dirty="0">
              <a:latin typeface="Calibri" panose="020F0502020204030204" pitchFamily="34" charset="0"/>
              <a:cs typeface="Calibri" panose="020F0502020204030204" pitchFamily="34" charset="0"/>
            </a:endParaRPr>
          </a:p>
          <a:p>
            <a:pPr lvl="1">
              <a:buFont typeface="Arial" panose="020B0604020202020204" pitchFamily="34" charset="0"/>
              <a:buChar char="•"/>
            </a:pPr>
            <a:endParaRPr kumimoji="1" lang="ja-JP" altLang="en-US" sz="3200" dirty="0">
              <a:latin typeface="Calibri" panose="020F0502020204030204" pitchFamily="34" charset="0"/>
              <a:cs typeface="Calibri" panose="020F0502020204030204" pitchFamily="34" charset="0"/>
            </a:endParaRP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fontScale="92500" lnSpcReduction="20000"/>
          </a:bodyPr>
          <a:lstStyle/>
          <a:p>
            <a:r>
              <a:rPr kumimoji="1" lang="en-US" altLang="ja-JP" dirty="0"/>
              <a:t>INTRODUCTION</a:t>
            </a:r>
            <a:endParaRPr kumimoji="1" lang="ja-JP" altLang="en-US" dirty="0"/>
          </a:p>
        </p:txBody>
      </p:sp>
      <p:pic>
        <p:nvPicPr>
          <p:cNvPr id="5" name="図 4">
            <a:extLst>
              <a:ext uri="{FF2B5EF4-FFF2-40B4-BE49-F238E27FC236}">
                <a16:creationId xmlns:a16="http://schemas.microsoft.com/office/drawing/2014/main" id="{7DF60BA0-5700-4D04-81B5-EB7B5252E3E7}"/>
              </a:ext>
            </a:extLst>
          </p:cNvPr>
          <p:cNvPicPr>
            <a:picLocks noChangeAspect="1"/>
          </p:cNvPicPr>
          <p:nvPr/>
        </p:nvPicPr>
        <p:blipFill>
          <a:blip r:embed="rId3"/>
          <a:stretch>
            <a:fillRect/>
          </a:stretch>
        </p:blipFill>
        <p:spPr>
          <a:xfrm>
            <a:off x="7320757" y="2017387"/>
            <a:ext cx="1869764" cy="1869764"/>
          </a:xfrm>
          <a:prstGeom prst="rect">
            <a:avLst/>
          </a:prstGeom>
        </p:spPr>
      </p:pic>
      <p:sp>
        <p:nvSpPr>
          <p:cNvPr id="8" name="テキスト ボックス 7">
            <a:extLst>
              <a:ext uri="{FF2B5EF4-FFF2-40B4-BE49-F238E27FC236}">
                <a16:creationId xmlns:a16="http://schemas.microsoft.com/office/drawing/2014/main" id="{AF709F5D-74E5-4DEE-B74A-983EFC0F1547}"/>
              </a:ext>
            </a:extLst>
          </p:cNvPr>
          <p:cNvSpPr txBox="1"/>
          <p:nvPr/>
        </p:nvSpPr>
        <p:spPr>
          <a:xfrm>
            <a:off x="7420314" y="3984560"/>
            <a:ext cx="1670650" cy="184666"/>
          </a:xfrm>
          <a:prstGeom prst="rect">
            <a:avLst/>
          </a:prstGeom>
          <a:noFill/>
        </p:spPr>
        <p:txBody>
          <a:bodyPr wrap="none" rtlCol="0">
            <a:spAutoFit/>
          </a:bodyPr>
          <a:lstStyle/>
          <a:p>
            <a:r>
              <a:rPr kumimoji="1" lang="en-US" altLang="ja-JP" sz="600" dirty="0"/>
              <a:t>Credit: NASA/GSFC/Arizona State University</a:t>
            </a:r>
            <a:endParaRPr kumimoji="1" lang="ja-JP" altLang="en-US" sz="600" dirty="0"/>
          </a:p>
        </p:txBody>
      </p:sp>
      <p:pic>
        <p:nvPicPr>
          <p:cNvPr id="2052" name="Picture 4">
            <a:extLst>
              <a:ext uri="{FF2B5EF4-FFF2-40B4-BE49-F238E27FC236}">
                <a16:creationId xmlns:a16="http://schemas.microsoft.com/office/drawing/2014/main" id="{FC708A44-CA36-49B3-9925-17A39C8EB5E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26034"/>
          <a:stretch/>
        </p:blipFill>
        <p:spPr bwMode="auto">
          <a:xfrm>
            <a:off x="9612708" y="2069025"/>
            <a:ext cx="1869764" cy="1893946"/>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2A070B21-AD59-4E32-997A-E101E519CD29}"/>
              </a:ext>
            </a:extLst>
          </p:cNvPr>
          <p:cNvSpPr txBox="1"/>
          <p:nvPr/>
        </p:nvSpPr>
        <p:spPr>
          <a:xfrm>
            <a:off x="9896782" y="3971026"/>
            <a:ext cx="1585690" cy="184666"/>
          </a:xfrm>
          <a:prstGeom prst="rect">
            <a:avLst/>
          </a:prstGeom>
          <a:noFill/>
        </p:spPr>
        <p:txBody>
          <a:bodyPr wrap="none" rtlCol="0">
            <a:spAutoFit/>
          </a:bodyPr>
          <a:lstStyle/>
          <a:p>
            <a:r>
              <a:rPr lang="en-US" altLang="ja-JP" sz="600" b="0" i="0" dirty="0">
                <a:solidFill>
                  <a:srgbClr val="222222"/>
                </a:solidFill>
                <a:effectLst/>
                <a:latin typeface="Segoe UI 本文"/>
              </a:rPr>
              <a:t>Source: NASA/JPL/University of Arizona.</a:t>
            </a:r>
            <a:endParaRPr kumimoji="1" lang="ja-JP" altLang="en-US" sz="600" dirty="0">
              <a:latin typeface="Segoe UI 本文"/>
            </a:endParaRPr>
          </a:p>
        </p:txBody>
      </p:sp>
      <p:pic>
        <p:nvPicPr>
          <p:cNvPr id="12" name="図 11">
            <a:extLst>
              <a:ext uri="{FF2B5EF4-FFF2-40B4-BE49-F238E27FC236}">
                <a16:creationId xmlns:a16="http://schemas.microsoft.com/office/drawing/2014/main" id="{D4FEE6DE-8276-48D5-ABBA-91019132CEF5}"/>
              </a:ext>
            </a:extLst>
          </p:cNvPr>
          <p:cNvPicPr>
            <a:picLocks noChangeAspect="1"/>
          </p:cNvPicPr>
          <p:nvPr/>
        </p:nvPicPr>
        <p:blipFill>
          <a:blip r:embed="rId5"/>
          <a:stretch>
            <a:fillRect/>
          </a:stretch>
        </p:blipFill>
        <p:spPr>
          <a:xfrm>
            <a:off x="8356744" y="4269614"/>
            <a:ext cx="3276456" cy="2447230"/>
          </a:xfrm>
          <a:prstGeom prst="rect">
            <a:avLst/>
          </a:prstGeom>
        </p:spPr>
      </p:pic>
      <p:pic>
        <p:nvPicPr>
          <p:cNvPr id="16" name="図 15">
            <a:extLst>
              <a:ext uri="{FF2B5EF4-FFF2-40B4-BE49-F238E27FC236}">
                <a16:creationId xmlns:a16="http://schemas.microsoft.com/office/drawing/2014/main" id="{B85D00DA-3B19-41DD-BDD0-9916D785D645}"/>
              </a:ext>
            </a:extLst>
          </p:cNvPr>
          <p:cNvPicPr>
            <a:picLocks noChangeAspect="1"/>
          </p:cNvPicPr>
          <p:nvPr/>
        </p:nvPicPr>
        <p:blipFill>
          <a:blip r:embed="rId6"/>
          <a:stretch>
            <a:fillRect/>
          </a:stretch>
        </p:blipFill>
        <p:spPr>
          <a:xfrm rot="1797872">
            <a:off x="6971566" y="5252586"/>
            <a:ext cx="1165427" cy="481286"/>
          </a:xfrm>
          <a:prstGeom prst="rect">
            <a:avLst/>
          </a:prstGeom>
        </p:spPr>
      </p:pic>
      <p:sp>
        <p:nvSpPr>
          <p:cNvPr id="6" name="テキスト ボックス 5">
            <a:extLst>
              <a:ext uri="{FF2B5EF4-FFF2-40B4-BE49-F238E27FC236}">
                <a16:creationId xmlns:a16="http://schemas.microsoft.com/office/drawing/2014/main" id="{73877398-1CA3-4A86-B6EA-18970B61010F}"/>
              </a:ext>
            </a:extLst>
          </p:cNvPr>
          <p:cNvSpPr txBox="1"/>
          <p:nvPr/>
        </p:nvSpPr>
        <p:spPr>
          <a:xfrm>
            <a:off x="11633200" y="6400489"/>
            <a:ext cx="447558" cy="369332"/>
          </a:xfrm>
          <a:prstGeom prst="rect">
            <a:avLst/>
          </a:prstGeom>
          <a:noFill/>
        </p:spPr>
        <p:txBody>
          <a:bodyPr wrap="none" rtlCol="0">
            <a:spAutoFit/>
          </a:bodyPr>
          <a:lstStyle/>
          <a:p>
            <a:r>
              <a:rPr kumimoji="1" lang="en-US" altLang="ja-JP" dirty="0"/>
              <a:t>[5]</a:t>
            </a:r>
            <a:endParaRPr kumimoji="1" lang="ja-JP" altLang="en-US" dirty="0"/>
          </a:p>
        </p:txBody>
      </p:sp>
    </p:spTree>
    <p:extLst>
      <p:ext uri="{BB962C8B-B14F-4D97-AF65-F5344CB8AC3E}">
        <p14:creationId xmlns:p14="http://schemas.microsoft.com/office/powerpoint/2010/main" val="7613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87779-B248-4E0D-846A-BE449664A7F2}"/>
              </a:ext>
            </a:extLst>
          </p:cNvPr>
          <p:cNvSpPr>
            <a:spLocks noGrp="1"/>
          </p:cNvSpPr>
          <p:nvPr>
            <p:ph type="title"/>
          </p:nvPr>
        </p:nvSpPr>
        <p:spPr/>
        <p:txBody>
          <a:bodyPr/>
          <a:lstStyle/>
          <a:p>
            <a:r>
              <a:rPr kumimoji="1" lang="en-US" altLang="ja-JP" sz="5400" dirty="0">
                <a:solidFill>
                  <a:srgbClr val="3E9288"/>
                </a:solidFill>
                <a:latin typeface="Calibri" panose="020F0502020204030204" pitchFamily="34" charset="0"/>
                <a:cs typeface="Calibri" panose="020F0502020204030204" pitchFamily="34" charset="0"/>
              </a:rPr>
              <a:t>Ideas </a:t>
            </a:r>
            <a:endParaRPr kumimoji="1" lang="ja-JP" altLang="en-US" sz="5400" dirty="0">
              <a:solidFill>
                <a:srgbClr val="3E9288"/>
              </a:solidFill>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F8471323-35F4-46A3-86AA-49A0BD394E38}"/>
              </a:ext>
            </a:extLst>
          </p:cNvPr>
          <p:cNvSpPr>
            <a:spLocks noGrp="1"/>
          </p:cNvSpPr>
          <p:nvPr>
            <p:ph idx="1"/>
          </p:nvPr>
        </p:nvSpPr>
        <p:spPr>
          <a:xfrm>
            <a:off x="388374" y="1982870"/>
            <a:ext cx="11099800" cy="4873423"/>
          </a:xfrm>
        </p:spPr>
        <p:txBody>
          <a:bodyPr>
            <a:normAutofit/>
          </a:bodyPr>
          <a:lstStyle/>
          <a:p>
            <a:pPr>
              <a:buFont typeface="Arial" panose="020B0604020202020204" pitchFamily="34" charset="0"/>
              <a:buChar char="•"/>
            </a:pPr>
            <a:r>
              <a:rPr lang="en-US" altLang="ja-JP" sz="3600" dirty="0">
                <a:latin typeface="Calibri" panose="020F0502020204030204" pitchFamily="34" charset="0"/>
                <a:cs typeface="Calibri" panose="020F0502020204030204" pitchFamily="34" charset="0"/>
              </a:rPr>
              <a:t>No Sunlight </a:t>
            </a:r>
          </a:p>
          <a:p>
            <a:pPr marL="457200" lvl="1" indent="0">
              <a:buNone/>
            </a:pPr>
            <a:r>
              <a:rPr lang="ja-JP" altLang="en-US" sz="3200" dirty="0">
                <a:latin typeface="Calibri" panose="020F0502020204030204" pitchFamily="34" charset="0"/>
                <a:cs typeface="Calibri" panose="020F0502020204030204" pitchFamily="34" charset="0"/>
              </a:rPr>
              <a:t>→ </a:t>
            </a:r>
            <a:r>
              <a:rPr lang="en-US" altLang="ja-JP" sz="2800" dirty="0">
                <a:latin typeface="Calibri" panose="020F0502020204030204" pitchFamily="34" charset="0"/>
                <a:cs typeface="Calibri" panose="020F0502020204030204" pitchFamily="34" charset="0"/>
              </a:rPr>
              <a:t>Power generation</a:t>
            </a:r>
          </a:p>
          <a:p>
            <a:pPr marL="457200" lvl="1" indent="0">
              <a:buNone/>
            </a:pPr>
            <a:r>
              <a:rPr lang="en-US" altLang="ja-JP" sz="2800" dirty="0">
                <a:latin typeface="Calibri" panose="020F0502020204030204" pitchFamily="34" charset="0"/>
                <a:cs typeface="Calibri" panose="020F0502020204030204" pitchFamily="34" charset="0"/>
              </a:rPr>
              <a:t>     Lack of illumination for perception</a:t>
            </a:r>
            <a:r>
              <a:rPr lang="en-US" altLang="ja-JP" sz="3200" dirty="0">
                <a:latin typeface="Calibri" panose="020F0502020204030204" pitchFamily="34" charset="0"/>
                <a:cs typeface="Calibri" panose="020F0502020204030204" pitchFamily="34" charset="0"/>
              </a:rPr>
              <a:t>.     </a:t>
            </a:r>
          </a:p>
          <a:p>
            <a:pPr>
              <a:buFont typeface="Arial" panose="020B0604020202020204" pitchFamily="34" charset="0"/>
              <a:buChar char="•"/>
            </a:pPr>
            <a:r>
              <a:rPr lang="en-US" altLang="ja-JP" sz="3600" dirty="0">
                <a:latin typeface="Calibri" panose="020F0502020204030204" pitchFamily="34" charset="0"/>
                <a:cs typeface="Calibri" panose="020F0502020204030204" pitchFamily="34" charset="0"/>
              </a:rPr>
              <a:t>Weak signal</a:t>
            </a:r>
            <a:r>
              <a:rPr lang="en-US" altLang="ja-JP" sz="3200" dirty="0">
                <a:latin typeface="Calibri" panose="020F0502020204030204" pitchFamily="34" charset="0"/>
                <a:cs typeface="Calibri" panose="020F0502020204030204" pitchFamily="34" charset="0"/>
              </a:rPr>
              <a:t> </a:t>
            </a:r>
          </a:p>
          <a:p>
            <a:pPr>
              <a:buFont typeface="Arial" panose="020B0604020202020204" pitchFamily="34" charset="0"/>
              <a:buChar char="•"/>
            </a:pPr>
            <a:r>
              <a:rPr lang="en-US" altLang="ja-JP" sz="3600" dirty="0">
                <a:latin typeface="Calibri" panose="020F0502020204030204" pitchFamily="34" charset="0"/>
                <a:cs typeface="Calibri" panose="020F0502020204030204" pitchFamily="34" charset="0"/>
              </a:rPr>
              <a:t>Unknown environment</a:t>
            </a:r>
          </a:p>
          <a:p>
            <a:pPr marL="457200" lvl="1" indent="0">
              <a:buNone/>
            </a:pPr>
            <a:r>
              <a:rPr lang="ja-JP" altLang="en-US" sz="2800" dirty="0">
                <a:latin typeface="Calibri" panose="020F0502020204030204" pitchFamily="34" charset="0"/>
                <a:cs typeface="Calibri" panose="020F0502020204030204" pitchFamily="34" charset="0"/>
              </a:rPr>
              <a:t>→ </a:t>
            </a:r>
            <a:r>
              <a:rPr lang="en-US" altLang="ja-JP" sz="2800" dirty="0">
                <a:latin typeface="Calibri" panose="020F0502020204030204" pitchFamily="34" charset="0"/>
                <a:cs typeface="Calibri" panose="020F0502020204030204" pitchFamily="34" charset="0"/>
              </a:rPr>
              <a:t>May have large/many rocks.</a:t>
            </a:r>
          </a:p>
          <a:p>
            <a:pPr marL="457200" lvl="1" indent="0">
              <a:buNone/>
            </a:pPr>
            <a:endParaRPr lang="ja-JP" altLang="en-US" sz="3600" dirty="0">
              <a:latin typeface="Calibri" panose="020F0502020204030204" pitchFamily="34" charset="0"/>
              <a:cs typeface="Calibri" panose="020F0502020204030204" pitchFamily="34" charset="0"/>
            </a:endParaRPr>
          </a:p>
          <a:p>
            <a:pPr marL="0" indent="0">
              <a:buNone/>
            </a:pPr>
            <a:endParaRPr lang="en-US" altLang="ja-JP" sz="1100" dirty="0">
              <a:latin typeface="Calibri" panose="020F0502020204030204" pitchFamily="34" charset="0"/>
              <a:cs typeface="Calibri" panose="020F0502020204030204" pitchFamily="34" charset="0"/>
            </a:endParaRPr>
          </a:p>
        </p:txBody>
      </p:sp>
      <p:sp>
        <p:nvSpPr>
          <p:cNvPr id="4" name="テキスト プレースホルダー 3">
            <a:extLst>
              <a:ext uri="{FF2B5EF4-FFF2-40B4-BE49-F238E27FC236}">
                <a16:creationId xmlns:a16="http://schemas.microsoft.com/office/drawing/2014/main" id="{37CD3B8B-6E5A-4382-9202-3E441297A0F6}"/>
              </a:ext>
            </a:extLst>
          </p:cNvPr>
          <p:cNvSpPr>
            <a:spLocks noGrp="1"/>
          </p:cNvSpPr>
          <p:nvPr>
            <p:ph type="body" sz="quarter" idx="11"/>
          </p:nvPr>
        </p:nvSpPr>
        <p:spPr/>
        <p:txBody>
          <a:bodyPr>
            <a:normAutofit fontScale="92500" lnSpcReduction="20000"/>
          </a:bodyPr>
          <a:lstStyle/>
          <a:p>
            <a:r>
              <a:rPr kumimoji="1" lang="en-US" altLang="ja-JP" dirty="0"/>
              <a:t>Ideas for exploration of Lava Tubes </a:t>
            </a:r>
            <a:endParaRPr kumimoji="1" lang="ja-JP" altLang="en-US" dirty="0"/>
          </a:p>
        </p:txBody>
      </p:sp>
      <p:pic>
        <p:nvPicPr>
          <p:cNvPr id="5" name="図 4">
            <a:extLst>
              <a:ext uri="{FF2B5EF4-FFF2-40B4-BE49-F238E27FC236}">
                <a16:creationId xmlns:a16="http://schemas.microsoft.com/office/drawing/2014/main" id="{BB465591-60C8-4EAF-BE9A-C71B25CC9C6E}"/>
              </a:ext>
            </a:extLst>
          </p:cNvPr>
          <p:cNvPicPr>
            <a:picLocks noChangeAspect="1"/>
          </p:cNvPicPr>
          <p:nvPr/>
        </p:nvPicPr>
        <p:blipFill rotWithShape="1">
          <a:blip r:embed="rId3"/>
          <a:srcRect l="15317" r="21255"/>
          <a:stretch/>
        </p:blipFill>
        <p:spPr>
          <a:xfrm>
            <a:off x="6509020" y="2116093"/>
            <a:ext cx="5601183" cy="3980332"/>
          </a:xfrm>
          <a:prstGeom prst="rect">
            <a:avLst/>
          </a:prstGeom>
        </p:spPr>
      </p:pic>
      <p:sp>
        <p:nvSpPr>
          <p:cNvPr id="10" name="テキスト ボックス 9">
            <a:extLst>
              <a:ext uri="{FF2B5EF4-FFF2-40B4-BE49-F238E27FC236}">
                <a16:creationId xmlns:a16="http://schemas.microsoft.com/office/drawing/2014/main" id="{C24E6D48-12AD-4FD8-A521-77C386F0F073}"/>
              </a:ext>
            </a:extLst>
          </p:cNvPr>
          <p:cNvSpPr txBox="1"/>
          <p:nvPr/>
        </p:nvSpPr>
        <p:spPr>
          <a:xfrm>
            <a:off x="11803626" y="6042596"/>
            <a:ext cx="6100482" cy="369332"/>
          </a:xfrm>
          <a:prstGeom prst="rect">
            <a:avLst/>
          </a:prstGeom>
          <a:noFill/>
        </p:spPr>
        <p:txBody>
          <a:bodyPr wrap="square">
            <a:spAutoFit/>
          </a:bodyPr>
          <a:lstStyle/>
          <a:p>
            <a:r>
              <a:rPr kumimoji="1" lang="en-US" altLang="ja-JP" dirty="0"/>
              <a:t>[4]</a:t>
            </a:r>
            <a:endParaRPr kumimoji="1" lang="ja-JP" altLang="en-US" dirty="0"/>
          </a:p>
        </p:txBody>
      </p:sp>
      <p:sp>
        <p:nvSpPr>
          <p:cNvPr id="8" name="テキスト ボックス 7">
            <a:extLst>
              <a:ext uri="{FF2B5EF4-FFF2-40B4-BE49-F238E27FC236}">
                <a16:creationId xmlns:a16="http://schemas.microsoft.com/office/drawing/2014/main" id="{B8305A9C-80CE-43A4-A7F6-F87153657AF7}"/>
              </a:ext>
            </a:extLst>
          </p:cNvPr>
          <p:cNvSpPr txBox="1"/>
          <p:nvPr/>
        </p:nvSpPr>
        <p:spPr>
          <a:xfrm>
            <a:off x="9048191" y="6624968"/>
            <a:ext cx="3143809" cy="261610"/>
          </a:xfrm>
          <a:prstGeom prst="rect">
            <a:avLst/>
          </a:prstGeom>
          <a:noFill/>
        </p:spPr>
        <p:txBody>
          <a:bodyPr wrap="none" rtlCol="0">
            <a:spAutoFit/>
          </a:bodyPr>
          <a:lstStyle/>
          <a:p>
            <a:r>
              <a:rPr kumimoji="1" lang="en-US" altLang="ja-JP" sz="1100" dirty="0"/>
              <a:t>Credit: (Upper) </a:t>
            </a:r>
            <a:r>
              <a:rPr kumimoji="1" lang="en-US" altLang="ja-JP" sz="1100" dirty="0" err="1"/>
              <a:t>Waseda</a:t>
            </a:r>
            <a:r>
              <a:rPr kumimoji="1" lang="en-US" altLang="ja-JP" sz="1100" dirty="0"/>
              <a:t> Univ. (Lower) MIT, NIAC</a:t>
            </a:r>
            <a:endParaRPr kumimoji="1" lang="ja-JP" altLang="en-US" sz="1100" dirty="0"/>
          </a:p>
        </p:txBody>
      </p:sp>
      <p:sp>
        <p:nvSpPr>
          <p:cNvPr id="9" name="吹き出し: 四角形 8">
            <a:extLst>
              <a:ext uri="{FF2B5EF4-FFF2-40B4-BE49-F238E27FC236}">
                <a16:creationId xmlns:a16="http://schemas.microsoft.com/office/drawing/2014/main" id="{CAF3D40C-451F-444D-976B-BE7ACFB38F8D}"/>
              </a:ext>
            </a:extLst>
          </p:cNvPr>
          <p:cNvSpPr/>
          <p:nvPr/>
        </p:nvSpPr>
        <p:spPr>
          <a:xfrm>
            <a:off x="10055223" y="5214813"/>
            <a:ext cx="1543321" cy="869090"/>
          </a:xfrm>
          <a:prstGeom prst="wedgeRectCallout">
            <a:avLst>
              <a:gd name="adj1" fmla="val 36409"/>
              <a:gd name="adj2" fmla="val -73149"/>
            </a:avLst>
          </a:prstGeom>
          <a:solidFill>
            <a:srgbClr val="3E9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May have</a:t>
            </a:r>
          </a:p>
          <a:p>
            <a:pPr algn="ctr"/>
            <a:r>
              <a:rPr lang="en-US" altLang="ja-JP" sz="1600" dirty="0"/>
              <a:t>Large rocks</a:t>
            </a:r>
            <a:endParaRPr kumimoji="1" lang="ja-JP" altLang="en-US" sz="1600" dirty="0"/>
          </a:p>
        </p:txBody>
      </p:sp>
      <p:sp>
        <p:nvSpPr>
          <p:cNvPr id="11" name="吹き出し: 円形 10">
            <a:extLst>
              <a:ext uri="{FF2B5EF4-FFF2-40B4-BE49-F238E27FC236}">
                <a16:creationId xmlns:a16="http://schemas.microsoft.com/office/drawing/2014/main" id="{F3AF9C40-8A6D-4752-BF70-B43E0DA89490}"/>
              </a:ext>
            </a:extLst>
          </p:cNvPr>
          <p:cNvSpPr/>
          <p:nvPr/>
        </p:nvSpPr>
        <p:spPr>
          <a:xfrm>
            <a:off x="9676114" y="3315375"/>
            <a:ext cx="1664048" cy="1120806"/>
          </a:xfrm>
          <a:prstGeom prst="wedgeEllipseCallout">
            <a:avLst>
              <a:gd name="adj1" fmla="val -30771"/>
              <a:gd name="adj2" fmla="val 5555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t>Weak</a:t>
            </a:r>
          </a:p>
          <a:p>
            <a:pPr algn="ctr"/>
            <a:r>
              <a:rPr lang="en-US" altLang="ja-JP" sz="1200" dirty="0"/>
              <a:t>s</a:t>
            </a:r>
            <a:r>
              <a:rPr kumimoji="1" lang="en-US" altLang="ja-JP" sz="1200" dirty="0"/>
              <a:t>ignal</a:t>
            </a:r>
            <a:endParaRPr kumimoji="1" lang="ja-JP" altLang="en-US" sz="1200" dirty="0"/>
          </a:p>
        </p:txBody>
      </p:sp>
      <p:sp>
        <p:nvSpPr>
          <p:cNvPr id="12" name="思考の吹き出し: 雲形 11">
            <a:extLst>
              <a:ext uri="{FF2B5EF4-FFF2-40B4-BE49-F238E27FC236}">
                <a16:creationId xmlns:a16="http://schemas.microsoft.com/office/drawing/2014/main" id="{C6FA9AD8-DA3B-46E9-AD47-9C1C832BE22C}"/>
              </a:ext>
            </a:extLst>
          </p:cNvPr>
          <p:cNvSpPr/>
          <p:nvPr/>
        </p:nvSpPr>
        <p:spPr>
          <a:xfrm>
            <a:off x="8336890" y="2465021"/>
            <a:ext cx="1718333" cy="1253005"/>
          </a:xfrm>
          <a:prstGeom prst="cloudCallout">
            <a:avLst>
              <a:gd name="adj1" fmla="val -27661"/>
              <a:gd name="adj2" fmla="val 529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No</a:t>
            </a:r>
          </a:p>
          <a:p>
            <a:pPr algn="ctr"/>
            <a:r>
              <a:rPr lang="en-US" altLang="ja-JP" sz="1200" dirty="0"/>
              <a:t>Sunlight</a:t>
            </a:r>
            <a:endParaRPr kumimoji="1" lang="ja-JP" altLang="en-US" sz="1200" dirty="0"/>
          </a:p>
        </p:txBody>
      </p:sp>
    </p:spTree>
    <p:extLst>
      <p:ext uri="{BB962C8B-B14F-4D97-AF65-F5344CB8AC3E}">
        <p14:creationId xmlns:p14="http://schemas.microsoft.com/office/powerpoint/2010/main" val="215267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87779-B248-4E0D-846A-BE449664A7F2}"/>
              </a:ext>
            </a:extLst>
          </p:cNvPr>
          <p:cNvSpPr>
            <a:spLocks noGrp="1"/>
          </p:cNvSpPr>
          <p:nvPr>
            <p:ph type="title"/>
          </p:nvPr>
        </p:nvSpPr>
        <p:spPr/>
        <p:txBody>
          <a:bodyPr/>
          <a:lstStyle/>
          <a:p>
            <a:r>
              <a:rPr kumimoji="1" lang="en-US" altLang="ja-JP" sz="5400" dirty="0">
                <a:solidFill>
                  <a:srgbClr val="3E9288"/>
                </a:solidFill>
                <a:latin typeface="Calibri" panose="020F0502020204030204" pitchFamily="34" charset="0"/>
                <a:cs typeface="Calibri" panose="020F0502020204030204" pitchFamily="34" charset="0"/>
              </a:rPr>
              <a:t>Ideas </a:t>
            </a:r>
            <a:endParaRPr kumimoji="1" lang="ja-JP" altLang="en-US" sz="5400" dirty="0">
              <a:solidFill>
                <a:srgbClr val="3E9288"/>
              </a:solidFill>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F8471323-35F4-46A3-86AA-49A0BD394E38}"/>
              </a:ext>
            </a:extLst>
          </p:cNvPr>
          <p:cNvSpPr>
            <a:spLocks noGrp="1"/>
          </p:cNvSpPr>
          <p:nvPr>
            <p:ph idx="1"/>
          </p:nvPr>
        </p:nvSpPr>
        <p:spPr>
          <a:xfrm>
            <a:off x="558800" y="2013154"/>
            <a:ext cx="11099800" cy="4873423"/>
          </a:xfrm>
        </p:spPr>
        <p:txBody>
          <a:bodyPr>
            <a:normAutofit lnSpcReduction="10000"/>
          </a:bodyPr>
          <a:lstStyle/>
          <a:p>
            <a:pPr>
              <a:buFont typeface="Arial" panose="020B0604020202020204" pitchFamily="34" charset="0"/>
              <a:buChar char="•"/>
            </a:pPr>
            <a:r>
              <a:rPr lang="en-US" altLang="ja-JP" sz="3600" dirty="0">
                <a:latin typeface="Calibri" panose="020F0502020204030204" pitchFamily="34" charset="0"/>
                <a:cs typeface="Calibri" panose="020F0502020204030204" pitchFamily="34" charset="0"/>
              </a:rPr>
              <a:t>No Sunlight </a:t>
            </a:r>
          </a:p>
          <a:p>
            <a:pPr marL="457200" lvl="1" indent="0">
              <a:buNone/>
            </a:pPr>
            <a:r>
              <a:rPr lang="ja-JP" altLang="en-US" sz="3200" dirty="0">
                <a:latin typeface="Calibri" panose="020F0502020204030204" pitchFamily="34" charset="0"/>
                <a:cs typeface="Calibri" panose="020F0502020204030204" pitchFamily="34" charset="0"/>
              </a:rPr>
              <a:t>→ </a:t>
            </a:r>
            <a:r>
              <a:rPr lang="en-US" altLang="ja-JP" sz="3200" dirty="0">
                <a:latin typeface="Calibri" panose="020F0502020204030204" pitchFamily="34" charset="0"/>
                <a:cs typeface="Calibri" panose="020F0502020204030204" pitchFamily="34" charset="0"/>
              </a:rPr>
              <a:t>Tethered robot</a:t>
            </a:r>
          </a:p>
          <a:p>
            <a:pPr>
              <a:buFont typeface="Arial" panose="020B0604020202020204" pitchFamily="34" charset="0"/>
              <a:buChar char="•"/>
            </a:pPr>
            <a:r>
              <a:rPr lang="en-US" altLang="ja-JP" sz="3600" dirty="0">
                <a:latin typeface="Calibri" panose="020F0502020204030204" pitchFamily="34" charset="0"/>
                <a:cs typeface="Calibri" panose="020F0502020204030204" pitchFamily="34" charset="0"/>
              </a:rPr>
              <a:t>Weak signal</a:t>
            </a:r>
            <a:r>
              <a:rPr lang="en-US" altLang="ja-JP" sz="3200" dirty="0">
                <a:latin typeface="Calibri" panose="020F0502020204030204" pitchFamily="34" charset="0"/>
                <a:cs typeface="Calibri" panose="020F0502020204030204" pitchFamily="34" charset="0"/>
              </a:rPr>
              <a:t> </a:t>
            </a:r>
          </a:p>
          <a:p>
            <a:pPr marL="457200" lvl="1" indent="0">
              <a:buNone/>
            </a:pPr>
            <a:r>
              <a:rPr lang="ja-JP" altLang="en-US" sz="3200" dirty="0">
                <a:latin typeface="Calibri" panose="020F0502020204030204" pitchFamily="34" charset="0"/>
                <a:cs typeface="Calibri" panose="020F0502020204030204" pitchFamily="34" charset="0"/>
              </a:rPr>
              <a:t>→ </a:t>
            </a:r>
            <a:r>
              <a:rPr lang="en-US" altLang="ja-JP" sz="3200" dirty="0">
                <a:latin typeface="Calibri" panose="020F0502020204030204" pitchFamily="34" charset="0"/>
                <a:cs typeface="Calibri" panose="020F0502020204030204" pitchFamily="34" charset="0"/>
              </a:rPr>
              <a:t>Ad hoc communication</a:t>
            </a:r>
            <a:r>
              <a:rPr lang="ja-JP" altLang="en-US" sz="3200" dirty="0">
                <a:latin typeface="Calibri" panose="020F0502020204030204" pitchFamily="34" charset="0"/>
                <a:cs typeface="Calibri" panose="020F0502020204030204" pitchFamily="34" charset="0"/>
              </a:rPr>
              <a:t> </a:t>
            </a:r>
            <a:endParaRPr lang="en-US" altLang="ja-JP" sz="3200" dirty="0">
              <a:latin typeface="Calibri" panose="020F0502020204030204" pitchFamily="34" charset="0"/>
              <a:cs typeface="Calibri" panose="020F0502020204030204" pitchFamily="34" charset="0"/>
            </a:endParaRPr>
          </a:p>
          <a:p>
            <a:pPr marL="457200" lvl="1" indent="0">
              <a:buNone/>
            </a:pPr>
            <a:r>
              <a:rPr lang="en-US" altLang="ja-JP" sz="3200" dirty="0">
                <a:latin typeface="Calibri" panose="020F0502020204030204" pitchFamily="34" charset="0"/>
                <a:cs typeface="Calibri" panose="020F0502020204030204" pitchFamily="34" charset="0"/>
              </a:rPr>
              <a:t>		by</a:t>
            </a:r>
            <a:r>
              <a:rPr lang="ja-JP" altLang="en-US" sz="3200" dirty="0">
                <a:latin typeface="Calibri" panose="020F0502020204030204" pitchFamily="34" charset="0"/>
                <a:cs typeface="Calibri" panose="020F0502020204030204" pitchFamily="34" charset="0"/>
              </a:rPr>
              <a:t> </a:t>
            </a:r>
            <a:r>
              <a:rPr lang="en-US" altLang="ja-JP" sz="3200" dirty="0">
                <a:latin typeface="Calibri" panose="020F0502020204030204" pitchFamily="34" charset="0"/>
                <a:cs typeface="Calibri" panose="020F0502020204030204" pitchFamily="34" charset="0"/>
              </a:rPr>
              <a:t>multi-robots</a:t>
            </a:r>
          </a:p>
          <a:p>
            <a:pPr>
              <a:buFont typeface="Arial" panose="020B0604020202020204" pitchFamily="34" charset="0"/>
              <a:buChar char="•"/>
            </a:pPr>
            <a:r>
              <a:rPr lang="en-US" altLang="ja-JP" sz="3600" dirty="0">
                <a:latin typeface="Calibri" panose="020F0502020204030204" pitchFamily="34" charset="0"/>
                <a:cs typeface="Calibri" panose="020F0502020204030204" pitchFamily="34" charset="0"/>
              </a:rPr>
              <a:t>Unknown environment</a:t>
            </a:r>
          </a:p>
          <a:p>
            <a:pPr marL="457200" lvl="1" indent="0">
              <a:buNone/>
            </a:pPr>
            <a:r>
              <a:rPr lang="ja-JP" altLang="en-US" sz="3200" dirty="0">
                <a:latin typeface="Calibri" panose="020F0502020204030204" pitchFamily="34" charset="0"/>
                <a:cs typeface="Calibri" panose="020F0502020204030204" pitchFamily="34" charset="0"/>
              </a:rPr>
              <a:t>→ </a:t>
            </a:r>
            <a:r>
              <a:rPr lang="en-US" altLang="ja-JP" sz="3200" dirty="0">
                <a:solidFill>
                  <a:srgbClr val="3E9288"/>
                </a:solidFill>
                <a:latin typeface="Calibri" panose="020F0502020204030204" pitchFamily="34" charset="0"/>
                <a:cs typeface="Calibri" panose="020F0502020204030204" pitchFamily="34" charset="0"/>
              </a:rPr>
              <a:t>High</a:t>
            </a:r>
            <a:r>
              <a:rPr lang="ja-JP" altLang="en-US" sz="3200" dirty="0">
                <a:solidFill>
                  <a:srgbClr val="3E9288"/>
                </a:solidFill>
                <a:latin typeface="Calibri" panose="020F0502020204030204" pitchFamily="34" charset="0"/>
                <a:cs typeface="Calibri" panose="020F0502020204030204" pitchFamily="34" charset="0"/>
              </a:rPr>
              <a:t> </a:t>
            </a:r>
            <a:r>
              <a:rPr lang="en-US" altLang="ja-JP" sz="3200" dirty="0" err="1">
                <a:solidFill>
                  <a:srgbClr val="3E9288"/>
                </a:solidFill>
                <a:latin typeface="Calibri" panose="020F0502020204030204" pitchFamily="34" charset="0"/>
                <a:cs typeface="Calibri" panose="020F0502020204030204" pitchFamily="34" charset="0"/>
              </a:rPr>
              <a:t>traversability</a:t>
            </a:r>
            <a:r>
              <a:rPr lang="en-US" altLang="ja-JP" sz="3200" dirty="0">
                <a:latin typeface="Calibri" panose="020F0502020204030204" pitchFamily="34" charset="0"/>
                <a:cs typeface="Calibri" panose="020F0502020204030204" pitchFamily="34" charset="0"/>
              </a:rPr>
              <a:t>  </a:t>
            </a:r>
          </a:p>
          <a:p>
            <a:pPr marL="457200" lvl="1" indent="0">
              <a:buNone/>
            </a:pPr>
            <a:r>
              <a:rPr lang="en-US" altLang="ja-JP" sz="3200" dirty="0">
                <a:latin typeface="Calibri" panose="020F0502020204030204" pitchFamily="34" charset="0"/>
                <a:cs typeface="Calibri" panose="020F0502020204030204" pitchFamily="34" charset="0"/>
              </a:rPr>
              <a:t>	(transforming/ hopping ) </a:t>
            </a:r>
          </a:p>
          <a:p>
            <a:pPr marL="457200" lvl="1" indent="0">
              <a:buNone/>
            </a:pPr>
            <a:endParaRPr lang="en-US" altLang="ja-JP" sz="3200" dirty="0">
              <a:latin typeface="Calibri" panose="020F0502020204030204" pitchFamily="34" charset="0"/>
              <a:cs typeface="Calibri" panose="020F0502020204030204" pitchFamily="34" charset="0"/>
            </a:endParaRPr>
          </a:p>
          <a:p>
            <a:endParaRPr kumimoji="1" lang="ja-JP" altLang="en-US" sz="3600" dirty="0">
              <a:latin typeface="Calibri" panose="020F0502020204030204" pitchFamily="34" charset="0"/>
              <a:cs typeface="Calibri" panose="020F0502020204030204" pitchFamily="34" charset="0"/>
            </a:endParaRPr>
          </a:p>
        </p:txBody>
      </p:sp>
      <p:sp>
        <p:nvSpPr>
          <p:cNvPr id="4" name="テキスト プレースホルダー 3">
            <a:extLst>
              <a:ext uri="{FF2B5EF4-FFF2-40B4-BE49-F238E27FC236}">
                <a16:creationId xmlns:a16="http://schemas.microsoft.com/office/drawing/2014/main" id="{37CD3B8B-6E5A-4382-9202-3E441297A0F6}"/>
              </a:ext>
            </a:extLst>
          </p:cNvPr>
          <p:cNvSpPr>
            <a:spLocks noGrp="1"/>
          </p:cNvSpPr>
          <p:nvPr>
            <p:ph type="body" sz="quarter" idx="11"/>
          </p:nvPr>
        </p:nvSpPr>
        <p:spPr/>
        <p:txBody>
          <a:bodyPr>
            <a:normAutofit fontScale="92500" lnSpcReduction="20000"/>
          </a:bodyPr>
          <a:lstStyle/>
          <a:p>
            <a:r>
              <a:rPr kumimoji="1" lang="en-US" altLang="ja-JP" dirty="0"/>
              <a:t>Ideas for exploration of Lava Tubes </a:t>
            </a:r>
            <a:endParaRPr kumimoji="1" lang="ja-JP" altLang="en-US" dirty="0"/>
          </a:p>
        </p:txBody>
      </p:sp>
      <p:sp>
        <p:nvSpPr>
          <p:cNvPr id="10" name="テキスト ボックス 9">
            <a:extLst>
              <a:ext uri="{FF2B5EF4-FFF2-40B4-BE49-F238E27FC236}">
                <a16:creationId xmlns:a16="http://schemas.microsoft.com/office/drawing/2014/main" id="{C24E6D48-12AD-4FD8-A521-77C386F0F073}"/>
              </a:ext>
            </a:extLst>
          </p:cNvPr>
          <p:cNvSpPr txBox="1"/>
          <p:nvPr/>
        </p:nvSpPr>
        <p:spPr>
          <a:xfrm>
            <a:off x="11827753" y="6073694"/>
            <a:ext cx="6100482" cy="369332"/>
          </a:xfrm>
          <a:prstGeom prst="rect">
            <a:avLst/>
          </a:prstGeom>
          <a:noFill/>
        </p:spPr>
        <p:txBody>
          <a:bodyPr wrap="square">
            <a:spAutoFit/>
          </a:bodyPr>
          <a:lstStyle/>
          <a:p>
            <a:r>
              <a:rPr kumimoji="1" lang="en-US" altLang="ja-JP" dirty="0"/>
              <a:t>[4]</a:t>
            </a:r>
            <a:endParaRPr kumimoji="1" lang="ja-JP" altLang="en-US" dirty="0"/>
          </a:p>
        </p:txBody>
      </p:sp>
      <p:sp>
        <p:nvSpPr>
          <p:cNvPr id="8" name="テキスト ボックス 7">
            <a:extLst>
              <a:ext uri="{FF2B5EF4-FFF2-40B4-BE49-F238E27FC236}">
                <a16:creationId xmlns:a16="http://schemas.microsoft.com/office/drawing/2014/main" id="{B8305A9C-80CE-43A4-A7F6-F87153657AF7}"/>
              </a:ext>
            </a:extLst>
          </p:cNvPr>
          <p:cNvSpPr txBox="1"/>
          <p:nvPr/>
        </p:nvSpPr>
        <p:spPr>
          <a:xfrm>
            <a:off x="9048191" y="6624968"/>
            <a:ext cx="3143809" cy="261610"/>
          </a:xfrm>
          <a:prstGeom prst="rect">
            <a:avLst/>
          </a:prstGeom>
          <a:noFill/>
        </p:spPr>
        <p:txBody>
          <a:bodyPr wrap="none" rtlCol="0">
            <a:spAutoFit/>
          </a:bodyPr>
          <a:lstStyle/>
          <a:p>
            <a:r>
              <a:rPr kumimoji="1" lang="en-US" altLang="ja-JP" sz="1100" dirty="0"/>
              <a:t>Credit: (Upper) </a:t>
            </a:r>
            <a:r>
              <a:rPr kumimoji="1" lang="en-US" altLang="ja-JP" sz="1100" dirty="0" err="1"/>
              <a:t>Waseda</a:t>
            </a:r>
            <a:r>
              <a:rPr kumimoji="1" lang="en-US" altLang="ja-JP" sz="1100" dirty="0"/>
              <a:t> Univ. (Lower) MIT, NIAC</a:t>
            </a:r>
            <a:endParaRPr kumimoji="1" lang="ja-JP" altLang="en-US" sz="1100" dirty="0"/>
          </a:p>
        </p:txBody>
      </p:sp>
      <p:pic>
        <p:nvPicPr>
          <p:cNvPr id="9" name="図 8">
            <a:extLst>
              <a:ext uri="{FF2B5EF4-FFF2-40B4-BE49-F238E27FC236}">
                <a16:creationId xmlns:a16="http://schemas.microsoft.com/office/drawing/2014/main" id="{803F562F-6278-4AAE-AD8C-341FD5C21535}"/>
              </a:ext>
            </a:extLst>
          </p:cNvPr>
          <p:cNvPicPr>
            <a:picLocks noChangeAspect="1"/>
          </p:cNvPicPr>
          <p:nvPr/>
        </p:nvPicPr>
        <p:blipFill rotWithShape="1">
          <a:blip r:embed="rId3"/>
          <a:srcRect l="15317" r="21255"/>
          <a:stretch/>
        </p:blipFill>
        <p:spPr>
          <a:xfrm>
            <a:off x="6509020" y="2116093"/>
            <a:ext cx="5601183" cy="3980332"/>
          </a:xfrm>
          <a:prstGeom prst="rect">
            <a:avLst/>
          </a:prstGeom>
        </p:spPr>
      </p:pic>
    </p:spTree>
    <p:extLst>
      <p:ext uri="{BB962C8B-B14F-4D97-AF65-F5344CB8AC3E}">
        <p14:creationId xmlns:p14="http://schemas.microsoft.com/office/powerpoint/2010/main" val="2355217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87779-B248-4E0D-846A-BE449664A7F2}"/>
              </a:ext>
            </a:extLst>
          </p:cNvPr>
          <p:cNvSpPr>
            <a:spLocks noGrp="1"/>
          </p:cNvSpPr>
          <p:nvPr>
            <p:ph type="title"/>
          </p:nvPr>
        </p:nvSpPr>
        <p:spPr/>
        <p:txBody>
          <a:bodyPr/>
          <a:lstStyle/>
          <a:p>
            <a:r>
              <a:rPr kumimoji="1" lang="en-US" altLang="ja-JP" sz="5400" dirty="0">
                <a:solidFill>
                  <a:srgbClr val="3E9288"/>
                </a:solidFill>
                <a:latin typeface="Calibri" panose="020F0502020204030204" pitchFamily="34" charset="0"/>
                <a:cs typeface="Calibri" panose="020F0502020204030204" pitchFamily="34" charset="0"/>
              </a:rPr>
              <a:t>Ideas </a:t>
            </a:r>
            <a:endParaRPr kumimoji="1" lang="ja-JP" altLang="en-US" sz="5400" dirty="0">
              <a:solidFill>
                <a:srgbClr val="3E9288"/>
              </a:solidFill>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F8471323-35F4-46A3-86AA-49A0BD394E38}"/>
              </a:ext>
            </a:extLst>
          </p:cNvPr>
          <p:cNvSpPr>
            <a:spLocks noGrp="1"/>
          </p:cNvSpPr>
          <p:nvPr>
            <p:ph idx="1"/>
          </p:nvPr>
        </p:nvSpPr>
        <p:spPr/>
        <p:txBody>
          <a:bodyPr>
            <a:normAutofit/>
          </a:bodyPr>
          <a:lstStyle/>
          <a:p>
            <a:pPr>
              <a:buFont typeface="Arial" panose="020B0604020202020204" pitchFamily="34" charset="0"/>
              <a:buChar char="•"/>
            </a:pPr>
            <a:r>
              <a:rPr lang="en-US" altLang="ja-JP" sz="3600" dirty="0">
                <a:solidFill>
                  <a:schemeClr val="bg2"/>
                </a:solidFill>
                <a:latin typeface="Calibri" panose="020F0502020204030204" pitchFamily="34" charset="0"/>
                <a:cs typeface="Calibri" panose="020F0502020204030204" pitchFamily="34" charset="0"/>
              </a:rPr>
              <a:t>No Sunlight </a:t>
            </a:r>
          </a:p>
          <a:p>
            <a:pPr marL="457200" lvl="1" indent="0">
              <a:buNone/>
            </a:pPr>
            <a:r>
              <a:rPr lang="ja-JP" altLang="en-US" sz="3200" dirty="0">
                <a:solidFill>
                  <a:schemeClr val="bg2"/>
                </a:solidFill>
                <a:latin typeface="Calibri" panose="020F0502020204030204" pitchFamily="34" charset="0"/>
                <a:cs typeface="Calibri" panose="020F0502020204030204" pitchFamily="34" charset="0"/>
              </a:rPr>
              <a:t>→ </a:t>
            </a:r>
            <a:r>
              <a:rPr lang="en-US" altLang="ja-JP" sz="3200" dirty="0">
                <a:solidFill>
                  <a:schemeClr val="bg2"/>
                </a:solidFill>
                <a:latin typeface="Calibri" panose="020F0502020204030204" pitchFamily="34" charset="0"/>
                <a:cs typeface="Calibri" panose="020F0502020204030204" pitchFamily="34" charset="0"/>
              </a:rPr>
              <a:t>Tethered robot</a:t>
            </a:r>
          </a:p>
          <a:p>
            <a:pPr>
              <a:buFont typeface="Arial" panose="020B0604020202020204" pitchFamily="34" charset="0"/>
              <a:buChar char="•"/>
            </a:pPr>
            <a:r>
              <a:rPr lang="en-US" altLang="ja-JP" sz="3600" dirty="0">
                <a:solidFill>
                  <a:schemeClr val="bg2"/>
                </a:solidFill>
                <a:latin typeface="Calibri" panose="020F0502020204030204" pitchFamily="34" charset="0"/>
                <a:cs typeface="Calibri" panose="020F0502020204030204" pitchFamily="34" charset="0"/>
              </a:rPr>
              <a:t>Weak signal</a:t>
            </a:r>
            <a:r>
              <a:rPr lang="en-US" altLang="ja-JP" sz="3200" dirty="0">
                <a:solidFill>
                  <a:schemeClr val="bg2"/>
                </a:solidFill>
                <a:latin typeface="Calibri" panose="020F0502020204030204" pitchFamily="34" charset="0"/>
                <a:cs typeface="Calibri" panose="020F0502020204030204" pitchFamily="34" charset="0"/>
              </a:rPr>
              <a:t> </a:t>
            </a:r>
          </a:p>
          <a:p>
            <a:pPr marL="457200" lvl="1" indent="0">
              <a:buNone/>
            </a:pPr>
            <a:r>
              <a:rPr lang="ja-JP" altLang="en-US" sz="3200" dirty="0">
                <a:solidFill>
                  <a:schemeClr val="bg2"/>
                </a:solidFill>
                <a:latin typeface="Calibri" panose="020F0502020204030204" pitchFamily="34" charset="0"/>
                <a:cs typeface="Calibri" panose="020F0502020204030204" pitchFamily="34" charset="0"/>
              </a:rPr>
              <a:t>→ </a:t>
            </a:r>
            <a:r>
              <a:rPr lang="en-US" altLang="ja-JP" sz="3200" dirty="0">
                <a:solidFill>
                  <a:schemeClr val="bg2"/>
                </a:solidFill>
                <a:latin typeface="Calibri" panose="020F0502020204030204" pitchFamily="34" charset="0"/>
                <a:cs typeface="Calibri" panose="020F0502020204030204" pitchFamily="34" charset="0"/>
              </a:rPr>
              <a:t>Ad hoc communication</a:t>
            </a:r>
            <a:r>
              <a:rPr lang="ja-JP" altLang="en-US" sz="3200" dirty="0">
                <a:solidFill>
                  <a:schemeClr val="bg2"/>
                </a:solidFill>
                <a:latin typeface="Calibri" panose="020F0502020204030204" pitchFamily="34" charset="0"/>
                <a:cs typeface="Calibri" panose="020F0502020204030204" pitchFamily="34" charset="0"/>
              </a:rPr>
              <a:t> </a:t>
            </a:r>
            <a:r>
              <a:rPr lang="en-US" altLang="ja-JP" sz="3200" dirty="0">
                <a:solidFill>
                  <a:schemeClr val="bg2"/>
                </a:solidFill>
                <a:latin typeface="Calibri" panose="020F0502020204030204" pitchFamily="34" charset="0"/>
                <a:cs typeface="Calibri" panose="020F0502020204030204" pitchFamily="34" charset="0"/>
              </a:rPr>
              <a:t>by</a:t>
            </a:r>
            <a:r>
              <a:rPr lang="ja-JP" altLang="en-US" sz="3200" dirty="0">
                <a:solidFill>
                  <a:schemeClr val="bg2"/>
                </a:solidFill>
                <a:latin typeface="Calibri" panose="020F0502020204030204" pitchFamily="34" charset="0"/>
                <a:cs typeface="Calibri" panose="020F0502020204030204" pitchFamily="34" charset="0"/>
              </a:rPr>
              <a:t> </a:t>
            </a:r>
            <a:r>
              <a:rPr lang="en-US" altLang="ja-JP" sz="3200" dirty="0">
                <a:solidFill>
                  <a:schemeClr val="bg2"/>
                </a:solidFill>
                <a:latin typeface="Calibri" panose="020F0502020204030204" pitchFamily="34" charset="0"/>
                <a:cs typeface="Calibri" panose="020F0502020204030204" pitchFamily="34" charset="0"/>
              </a:rPr>
              <a:t>multi-robots</a:t>
            </a:r>
          </a:p>
          <a:p>
            <a:pPr>
              <a:buFont typeface="Arial" panose="020B0604020202020204" pitchFamily="34" charset="0"/>
              <a:buChar char="•"/>
            </a:pPr>
            <a:r>
              <a:rPr lang="en-US" altLang="ja-JP" sz="3600" dirty="0">
                <a:latin typeface="Calibri" panose="020F0502020204030204" pitchFamily="34" charset="0"/>
                <a:cs typeface="Calibri" panose="020F0502020204030204" pitchFamily="34" charset="0"/>
              </a:rPr>
              <a:t>Unknown environment</a:t>
            </a:r>
          </a:p>
          <a:p>
            <a:pPr marL="457200" lvl="1" indent="0">
              <a:buNone/>
            </a:pPr>
            <a:r>
              <a:rPr lang="ja-JP" altLang="en-US" sz="3200" dirty="0">
                <a:latin typeface="Calibri" panose="020F0502020204030204" pitchFamily="34" charset="0"/>
                <a:cs typeface="Calibri" panose="020F0502020204030204" pitchFamily="34" charset="0"/>
              </a:rPr>
              <a:t>→ </a:t>
            </a:r>
            <a:r>
              <a:rPr lang="en-US" altLang="ja-JP" sz="3200" dirty="0">
                <a:solidFill>
                  <a:srgbClr val="3E9288"/>
                </a:solidFill>
                <a:latin typeface="Calibri" panose="020F0502020204030204" pitchFamily="34" charset="0"/>
                <a:cs typeface="Calibri" panose="020F0502020204030204" pitchFamily="34" charset="0"/>
              </a:rPr>
              <a:t>High</a:t>
            </a:r>
            <a:r>
              <a:rPr lang="ja-JP" altLang="en-US" sz="3200" dirty="0">
                <a:solidFill>
                  <a:srgbClr val="3E9288"/>
                </a:solidFill>
                <a:latin typeface="Calibri" panose="020F0502020204030204" pitchFamily="34" charset="0"/>
                <a:cs typeface="Calibri" panose="020F0502020204030204" pitchFamily="34" charset="0"/>
              </a:rPr>
              <a:t> </a:t>
            </a:r>
            <a:r>
              <a:rPr lang="en-US" altLang="ja-JP" sz="3200" dirty="0" err="1">
                <a:solidFill>
                  <a:srgbClr val="3E9288"/>
                </a:solidFill>
                <a:latin typeface="Calibri" panose="020F0502020204030204" pitchFamily="34" charset="0"/>
                <a:cs typeface="Calibri" panose="020F0502020204030204" pitchFamily="34" charset="0"/>
              </a:rPr>
              <a:t>traversability</a:t>
            </a:r>
            <a:r>
              <a:rPr lang="en-US" altLang="ja-JP" sz="3200" dirty="0">
                <a:latin typeface="Calibri" panose="020F0502020204030204" pitchFamily="34" charset="0"/>
                <a:cs typeface="Calibri" panose="020F0502020204030204" pitchFamily="34" charset="0"/>
              </a:rPr>
              <a:t>  </a:t>
            </a:r>
          </a:p>
          <a:p>
            <a:pPr marL="457200" lvl="1" indent="0">
              <a:buNone/>
            </a:pPr>
            <a:r>
              <a:rPr lang="en-US" altLang="ja-JP" sz="3200" dirty="0">
                <a:latin typeface="Calibri" panose="020F0502020204030204" pitchFamily="34" charset="0"/>
                <a:cs typeface="Calibri" panose="020F0502020204030204" pitchFamily="34" charset="0"/>
              </a:rPr>
              <a:t>	(transforming/ hopping ) </a:t>
            </a:r>
          </a:p>
          <a:p>
            <a:pPr marL="457200" lvl="1" indent="0">
              <a:buNone/>
            </a:pPr>
            <a:endParaRPr lang="en-US" altLang="ja-JP" sz="3200" dirty="0">
              <a:latin typeface="Calibri" panose="020F0502020204030204" pitchFamily="34" charset="0"/>
              <a:cs typeface="Calibri" panose="020F0502020204030204" pitchFamily="34" charset="0"/>
            </a:endParaRPr>
          </a:p>
          <a:p>
            <a:endParaRPr kumimoji="1" lang="ja-JP" altLang="en-US" sz="3600" dirty="0">
              <a:latin typeface="Calibri" panose="020F0502020204030204" pitchFamily="34" charset="0"/>
              <a:cs typeface="Calibri" panose="020F0502020204030204" pitchFamily="34" charset="0"/>
            </a:endParaRPr>
          </a:p>
        </p:txBody>
      </p:sp>
      <p:sp>
        <p:nvSpPr>
          <p:cNvPr id="4" name="テキスト プレースホルダー 3">
            <a:extLst>
              <a:ext uri="{FF2B5EF4-FFF2-40B4-BE49-F238E27FC236}">
                <a16:creationId xmlns:a16="http://schemas.microsoft.com/office/drawing/2014/main" id="{37CD3B8B-6E5A-4382-9202-3E441297A0F6}"/>
              </a:ext>
            </a:extLst>
          </p:cNvPr>
          <p:cNvSpPr>
            <a:spLocks noGrp="1"/>
          </p:cNvSpPr>
          <p:nvPr>
            <p:ph type="body" sz="quarter" idx="11"/>
          </p:nvPr>
        </p:nvSpPr>
        <p:spPr/>
        <p:txBody>
          <a:bodyPr>
            <a:normAutofit fontScale="92500" lnSpcReduction="20000"/>
          </a:bodyPr>
          <a:lstStyle/>
          <a:p>
            <a:r>
              <a:rPr kumimoji="1" lang="en-US" altLang="ja-JP" dirty="0"/>
              <a:t>Ideas for exploration of Lava Tubes </a:t>
            </a:r>
            <a:endParaRPr kumimoji="1" lang="ja-JP" altLang="en-US" dirty="0"/>
          </a:p>
        </p:txBody>
      </p:sp>
      <p:sp>
        <p:nvSpPr>
          <p:cNvPr id="8" name="テキスト ボックス 7">
            <a:extLst>
              <a:ext uri="{FF2B5EF4-FFF2-40B4-BE49-F238E27FC236}">
                <a16:creationId xmlns:a16="http://schemas.microsoft.com/office/drawing/2014/main" id="{B8305A9C-80CE-43A4-A7F6-F87153657AF7}"/>
              </a:ext>
            </a:extLst>
          </p:cNvPr>
          <p:cNvSpPr txBox="1"/>
          <p:nvPr/>
        </p:nvSpPr>
        <p:spPr>
          <a:xfrm>
            <a:off x="9048191" y="6624968"/>
            <a:ext cx="3143809" cy="261610"/>
          </a:xfrm>
          <a:prstGeom prst="rect">
            <a:avLst/>
          </a:prstGeom>
          <a:noFill/>
        </p:spPr>
        <p:txBody>
          <a:bodyPr wrap="none" rtlCol="0">
            <a:spAutoFit/>
          </a:bodyPr>
          <a:lstStyle/>
          <a:p>
            <a:r>
              <a:rPr kumimoji="1" lang="en-US" altLang="ja-JP" sz="1100" dirty="0"/>
              <a:t>Credit: (Upper) </a:t>
            </a:r>
            <a:r>
              <a:rPr kumimoji="1" lang="en-US" altLang="ja-JP" sz="1100" dirty="0" err="1"/>
              <a:t>Waseda</a:t>
            </a:r>
            <a:r>
              <a:rPr kumimoji="1" lang="en-US" altLang="ja-JP" sz="1100" dirty="0"/>
              <a:t> Univ. (Lower) MIT, NIAC</a:t>
            </a:r>
            <a:endParaRPr kumimoji="1" lang="ja-JP" altLang="en-US" sz="1100" dirty="0"/>
          </a:p>
        </p:txBody>
      </p:sp>
    </p:spTree>
    <p:extLst>
      <p:ext uri="{BB962C8B-B14F-4D97-AF65-F5344CB8AC3E}">
        <p14:creationId xmlns:p14="http://schemas.microsoft.com/office/powerpoint/2010/main" val="4028487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p:txBody>
          <a:bodyPr/>
          <a:lstStyle/>
          <a:p>
            <a:r>
              <a:rPr lang="en-US" altLang="ja-JP" sz="5400" dirty="0">
                <a:solidFill>
                  <a:srgbClr val="3E9288"/>
                </a:solidFill>
                <a:latin typeface="Calibri" panose="020F0502020204030204" pitchFamily="34" charset="0"/>
                <a:cs typeface="Calibri" panose="020F0502020204030204" pitchFamily="34" charset="0"/>
              </a:rPr>
              <a:t>O</a:t>
            </a:r>
            <a:r>
              <a:rPr kumimoji="1" lang="en-US" altLang="ja-JP" sz="5400" dirty="0">
                <a:solidFill>
                  <a:srgbClr val="3E9288"/>
                </a:solidFill>
                <a:latin typeface="Calibri" panose="020F0502020204030204" pitchFamily="34" charset="0"/>
                <a:cs typeface="Calibri" panose="020F0502020204030204" pitchFamily="34" charset="0"/>
              </a:rPr>
              <a:t>utline</a:t>
            </a:r>
            <a:endParaRPr kumimoji="1" lang="ja-JP" altLang="en-US" sz="5400" dirty="0">
              <a:solidFill>
                <a:srgbClr val="3E9288"/>
              </a:solidFill>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51CDB890-8D30-437B-8CC3-08166F8C7210}"/>
              </a:ext>
            </a:extLst>
          </p:cNvPr>
          <p:cNvSpPr>
            <a:spLocks noGrp="1"/>
          </p:cNvSpPr>
          <p:nvPr>
            <p:ph idx="1"/>
          </p:nvPr>
        </p:nvSpPr>
        <p:spPr>
          <a:xfrm>
            <a:off x="566174" y="1890074"/>
            <a:ext cx="11099800" cy="4967926"/>
          </a:xfrm>
        </p:spPr>
        <p:txBody>
          <a:bodyPr>
            <a:noAutofit/>
          </a:bodyPr>
          <a:lstStyle/>
          <a:p>
            <a:pPr marL="514350" indent="-514350">
              <a:buFont typeface="+mj-lt"/>
              <a:buAutoNum type="arabicPeriod"/>
            </a:pPr>
            <a:r>
              <a:rPr kumimoji="1" lang="en-US" altLang="ja-JP" sz="3200" dirty="0">
                <a:solidFill>
                  <a:schemeClr val="bg2"/>
                </a:solidFill>
                <a:latin typeface="Calibri" panose="020F0502020204030204" pitchFamily="34" charset="0"/>
                <a:cs typeface="Calibri" panose="020F0502020204030204" pitchFamily="34" charset="0"/>
              </a:rPr>
              <a:t>Introduction</a:t>
            </a:r>
          </a:p>
          <a:p>
            <a:pPr marL="514350" indent="-514350">
              <a:buFont typeface="+mj-lt"/>
              <a:buAutoNum type="arabicPeriod"/>
            </a:pPr>
            <a:r>
              <a:rPr kumimoji="1" lang="en-US" altLang="ja-JP" sz="3200" dirty="0">
                <a:latin typeface="Calibri" panose="020F0502020204030204" pitchFamily="34" charset="0"/>
                <a:cs typeface="Calibri" panose="020F0502020204030204" pitchFamily="34" charset="0"/>
              </a:rPr>
              <a:t>Transforming</a:t>
            </a:r>
            <a:r>
              <a:rPr lang="en-US" altLang="ja-JP" sz="3200" dirty="0">
                <a:latin typeface="Calibri" panose="020F0502020204030204" pitchFamily="34" charset="0"/>
                <a:cs typeface="Calibri" panose="020F0502020204030204" pitchFamily="34" charset="0"/>
              </a:rPr>
              <a:t> robot</a:t>
            </a:r>
          </a:p>
          <a:p>
            <a:pPr marL="457200" lvl="1" indent="0">
              <a:buNone/>
            </a:pPr>
            <a:r>
              <a:rPr kumimoji="1" lang="en-US" altLang="ja-JP" sz="2000" dirty="0">
                <a:solidFill>
                  <a:schemeClr val="tx1">
                    <a:lumMod val="75000"/>
                  </a:schemeClr>
                </a:solidFill>
                <a:latin typeface="Calibri" panose="020F0502020204030204" pitchFamily="34" charset="0"/>
                <a:cs typeface="Calibri" panose="020F0502020204030204" pitchFamily="34" charset="0"/>
              </a:rPr>
              <a:t>(1) </a:t>
            </a:r>
            <a:r>
              <a:rPr kumimoji="1" lang="en-US" altLang="ja-JP" sz="2000" dirty="0" err="1">
                <a:solidFill>
                  <a:schemeClr val="tx1">
                    <a:lumMod val="75000"/>
                  </a:schemeClr>
                </a:solidFill>
                <a:latin typeface="Calibri" panose="020F0502020204030204" pitchFamily="34" charset="0"/>
                <a:cs typeface="Calibri" panose="020F0502020204030204" pitchFamily="34" charset="0"/>
              </a:rPr>
              <a:t>DuAxel</a:t>
            </a:r>
            <a:endParaRPr kumimoji="1" lang="en-US" altLang="ja-JP" sz="2000" dirty="0">
              <a:solidFill>
                <a:schemeClr val="tx1">
                  <a:lumMod val="75000"/>
                </a:schemeClr>
              </a:solidFill>
              <a:latin typeface="Calibri" panose="020F0502020204030204" pitchFamily="34" charset="0"/>
              <a:cs typeface="Calibri" panose="020F0502020204030204" pitchFamily="34" charset="0"/>
            </a:endParaRPr>
          </a:p>
          <a:p>
            <a:pPr marL="457200" lvl="1" indent="0">
              <a:buNone/>
            </a:pPr>
            <a:r>
              <a:rPr lang="en-US" altLang="ja-JP" sz="2000" dirty="0">
                <a:solidFill>
                  <a:schemeClr val="tx1">
                    <a:lumMod val="75000"/>
                  </a:schemeClr>
                </a:solidFill>
                <a:latin typeface="Calibri" panose="020F0502020204030204" pitchFamily="34" charset="0"/>
                <a:cs typeface="Calibri" panose="020F0502020204030204" pitchFamily="34" charset="0"/>
              </a:rPr>
              <a:t>(2) </a:t>
            </a:r>
            <a:r>
              <a:rPr lang="en-US" altLang="ja-JP" sz="2000" dirty="0" err="1">
                <a:solidFill>
                  <a:schemeClr val="tx1">
                    <a:lumMod val="75000"/>
                  </a:schemeClr>
                </a:solidFill>
                <a:latin typeface="Calibri" panose="020F0502020204030204" pitchFamily="34" charset="0"/>
                <a:cs typeface="Calibri" panose="020F0502020204030204" pitchFamily="34" charset="0"/>
              </a:rPr>
              <a:t>Daedauls</a:t>
            </a:r>
            <a:endParaRPr lang="en-US" altLang="ja-JP" sz="2000" dirty="0">
              <a:solidFill>
                <a:schemeClr val="tx1">
                  <a:lumMod val="75000"/>
                </a:schemeClr>
              </a:solidFill>
              <a:latin typeface="Calibri" panose="020F0502020204030204" pitchFamily="34" charset="0"/>
              <a:cs typeface="Calibri" panose="020F0502020204030204" pitchFamily="34" charset="0"/>
            </a:endParaRPr>
          </a:p>
          <a:p>
            <a:pPr marL="457200" lvl="1" indent="0">
              <a:buNone/>
            </a:pPr>
            <a:r>
              <a:rPr kumimoji="1" lang="en-US" altLang="ja-JP" sz="2000" dirty="0">
                <a:solidFill>
                  <a:schemeClr val="tx1">
                    <a:lumMod val="75000"/>
                  </a:schemeClr>
                </a:solidFill>
                <a:latin typeface="Calibri" panose="020F0502020204030204" pitchFamily="34" charset="0"/>
                <a:cs typeface="Calibri" panose="020F0502020204030204" pitchFamily="34" charset="0"/>
              </a:rPr>
              <a:t>(3) </a:t>
            </a:r>
            <a:r>
              <a:rPr kumimoji="1" lang="en-US" altLang="ja-JP" sz="2000" dirty="0" err="1">
                <a:solidFill>
                  <a:schemeClr val="tx1">
                    <a:lumMod val="75000"/>
                  </a:schemeClr>
                </a:solidFill>
                <a:latin typeface="Calibri" panose="020F0502020204030204" pitchFamily="34" charset="0"/>
                <a:cs typeface="Calibri" panose="020F0502020204030204" pitchFamily="34" charset="0"/>
              </a:rPr>
              <a:t>FreeBots</a:t>
            </a:r>
            <a:endParaRPr kumimoji="1" lang="en-US" altLang="ja-JP" sz="2000" dirty="0">
              <a:solidFill>
                <a:schemeClr val="tx1">
                  <a:lumMod val="75000"/>
                </a:schemeClr>
              </a:solidFill>
              <a:latin typeface="Calibri" panose="020F0502020204030204" pitchFamily="34" charset="0"/>
              <a:cs typeface="Calibri" panose="020F0502020204030204" pitchFamily="34" charset="0"/>
            </a:endParaRPr>
          </a:p>
          <a:p>
            <a:pPr marL="457200" lvl="1" indent="0">
              <a:buNone/>
            </a:pPr>
            <a:r>
              <a:rPr lang="en-US" altLang="ja-JP" sz="2000" dirty="0">
                <a:solidFill>
                  <a:schemeClr val="tx1">
                    <a:lumMod val="75000"/>
                  </a:schemeClr>
                </a:solidFill>
                <a:latin typeface="Calibri" panose="020F0502020204030204" pitchFamily="34" charset="0"/>
                <a:cs typeface="Calibri" panose="020F0502020204030204" pitchFamily="34" charset="0"/>
              </a:rPr>
              <a:t>(4) Transformable lunar robot</a:t>
            </a:r>
          </a:p>
          <a:p>
            <a:pPr marL="514350" indent="-514350">
              <a:buFont typeface="+mj-lt"/>
              <a:buAutoNum type="arabicPeriod"/>
            </a:pPr>
            <a:r>
              <a:rPr kumimoji="1" lang="en-US" altLang="ja-JP" sz="3200" dirty="0">
                <a:solidFill>
                  <a:schemeClr val="bg2"/>
                </a:solidFill>
                <a:latin typeface="Calibri" panose="020F0502020204030204" pitchFamily="34" charset="0"/>
                <a:cs typeface="Calibri" panose="020F0502020204030204" pitchFamily="34" charset="0"/>
              </a:rPr>
              <a:t>Hopping</a:t>
            </a:r>
            <a:r>
              <a:rPr lang="en-US" altLang="ja-JP" sz="3200" dirty="0">
                <a:solidFill>
                  <a:schemeClr val="bg2"/>
                </a:solidFill>
                <a:latin typeface="Calibri" panose="020F0502020204030204" pitchFamily="34" charset="0"/>
                <a:cs typeface="Calibri" panose="020F0502020204030204" pitchFamily="34" charset="0"/>
              </a:rPr>
              <a:t> robot</a:t>
            </a:r>
          </a:p>
          <a:p>
            <a:pPr marL="457200" lvl="1" indent="0">
              <a:buNone/>
            </a:pPr>
            <a:r>
              <a:rPr kumimoji="1" lang="en-US" altLang="ja-JP" sz="2000" dirty="0">
                <a:solidFill>
                  <a:schemeClr val="bg2"/>
                </a:solidFill>
                <a:latin typeface="Calibri" panose="020F0502020204030204" pitchFamily="34" charset="0"/>
                <a:cs typeface="Calibri" panose="020F0502020204030204" pitchFamily="34" charset="0"/>
              </a:rPr>
              <a:t>(1) </a:t>
            </a:r>
            <a:r>
              <a:rPr kumimoji="1" lang="en-US" altLang="ja-JP" sz="2000" dirty="0" err="1">
                <a:solidFill>
                  <a:schemeClr val="bg2"/>
                </a:solidFill>
                <a:latin typeface="Calibri" panose="020F0502020204030204" pitchFamily="34" charset="0"/>
                <a:cs typeface="Calibri" panose="020F0502020204030204" pitchFamily="34" charset="0"/>
              </a:rPr>
              <a:t>Microbot</a:t>
            </a:r>
            <a:endParaRPr kumimoji="1" lang="en-US" altLang="ja-JP" sz="2000" dirty="0">
              <a:solidFill>
                <a:schemeClr val="bg2"/>
              </a:solidFill>
              <a:latin typeface="Calibri" panose="020F0502020204030204" pitchFamily="34" charset="0"/>
              <a:cs typeface="Calibri" panose="020F0502020204030204" pitchFamily="34" charset="0"/>
            </a:endParaRPr>
          </a:p>
          <a:p>
            <a:pPr marL="457200" lvl="1" indent="0">
              <a:buNone/>
            </a:pPr>
            <a:r>
              <a:rPr lang="en-US" altLang="ja-JP" sz="2000" dirty="0">
                <a:solidFill>
                  <a:schemeClr val="bg2"/>
                </a:solidFill>
                <a:latin typeface="Calibri" panose="020F0502020204030204" pitchFamily="34" charset="0"/>
                <a:cs typeface="Calibri" panose="020F0502020204030204" pitchFamily="34" charset="0"/>
              </a:rPr>
              <a:t>(2) Hopping robot by inside springs</a:t>
            </a:r>
          </a:p>
          <a:p>
            <a:pPr marL="514350" indent="-514350">
              <a:buFont typeface="+mj-lt"/>
              <a:buAutoNum type="arabicPeriod"/>
            </a:pPr>
            <a:r>
              <a:rPr kumimoji="1" lang="en-US" altLang="ja-JP" sz="3200" dirty="0">
                <a:solidFill>
                  <a:schemeClr val="bg2"/>
                </a:solidFill>
                <a:latin typeface="Calibri" panose="020F0502020204030204" pitchFamily="34" charset="0"/>
                <a:cs typeface="Calibri" panose="020F0502020204030204" pitchFamily="34" charset="0"/>
              </a:rPr>
              <a:t>Conclusion</a:t>
            </a:r>
          </a:p>
        </p:txBody>
      </p:sp>
      <p:sp>
        <p:nvSpPr>
          <p:cNvPr id="4" name="テキスト プレースホルダー 3">
            <a:extLst>
              <a:ext uri="{FF2B5EF4-FFF2-40B4-BE49-F238E27FC236}">
                <a16:creationId xmlns:a16="http://schemas.microsoft.com/office/drawing/2014/main" id="{7573968E-BF17-4017-AA59-5326CD607CE0}"/>
              </a:ext>
            </a:extLst>
          </p:cNvPr>
          <p:cNvSpPr>
            <a:spLocks noGrp="1"/>
          </p:cNvSpPr>
          <p:nvPr>
            <p:ph type="body" sz="quarter" idx="11"/>
          </p:nvPr>
        </p:nvSpPr>
        <p:spPr/>
        <p:txBody>
          <a:bodyPr>
            <a:normAutofit fontScale="92500" lnSpcReduction="20000"/>
          </a:bodyPr>
          <a:lstStyle/>
          <a:p>
            <a:r>
              <a:rPr lang="en-US" altLang="ja-JP" dirty="0"/>
              <a:t>O</a:t>
            </a:r>
            <a:r>
              <a:rPr kumimoji="1" lang="en-US" altLang="ja-JP" dirty="0"/>
              <a:t>utline</a:t>
            </a:r>
            <a:endParaRPr kumimoji="1" lang="ja-JP" altLang="en-US" dirty="0"/>
          </a:p>
        </p:txBody>
      </p:sp>
    </p:spTree>
    <p:extLst>
      <p:ext uri="{BB962C8B-B14F-4D97-AF65-F5344CB8AC3E}">
        <p14:creationId xmlns:p14="http://schemas.microsoft.com/office/powerpoint/2010/main" val="110170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2DFD6C-B6EC-4466-9EF4-860812C00881}"/>
              </a:ext>
            </a:extLst>
          </p:cNvPr>
          <p:cNvSpPr>
            <a:spLocks noGrp="1"/>
          </p:cNvSpPr>
          <p:nvPr>
            <p:ph type="title"/>
          </p:nvPr>
        </p:nvSpPr>
        <p:spPr/>
        <p:txBody>
          <a:bodyPr/>
          <a:lstStyle/>
          <a:p>
            <a:r>
              <a:rPr kumimoji="1" lang="en-US" altLang="ja-JP" sz="5400" dirty="0">
                <a:latin typeface="Calibri" panose="020F0502020204030204" pitchFamily="34" charset="0"/>
                <a:cs typeface="Calibri" panose="020F0502020204030204" pitchFamily="34" charset="0"/>
              </a:rPr>
              <a:t>(1) </a:t>
            </a:r>
            <a:r>
              <a:rPr kumimoji="1" lang="en-US" altLang="ja-JP" sz="5400" dirty="0" err="1">
                <a:latin typeface="Calibri" panose="020F0502020204030204" pitchFamily="34" charset="0"/>
                <a:cs typeface="Calibri" panose="020F0502020204030204" pitchFamily="34" charset="0"/>
              </a:rPr>
              <a:t>DuAxel</a:t>
            </a:r>
            <a:r>
              <a:rPr kumimoji="1" lang="en-US" altLang="ja-JP" sz="5400" dirty="0">
                <a:latin typeface="Calibri" panose="020F0502020204030204" pitchFamily="34" charset="0"/>
                <a:cs typeface="Calibri" panose="020F0502020204030204" pitchFamily="34" charset="0"/>
              </a:rPr>
              <a:t> </a:t>
            </a:r>
            <a:r>
              <a:rPr kumimoji="1" lang="en-US" altLang="ja-JP" sz="2800" dirty="0">
                <a:latin typeface="Calibri" panose="020F0502020204030204" pitchFamily="34" charset="0"/>
                <a:cs typeface="Calibri" panose="020F0502020204030204" pitchFamily="34" charset="0"/>
              </a:rPr>
              <a:t>(Issa, NASA/JPL, 2012)[8]</a:t>
            </a:r>
            <a:endParaRPr kumimoji="1" lang="ja-JP" altLang="en-US" sz="5400"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24A16037-F427-468A-9885-5D95F8BCB4EE}"/>
              </a:ext>
            </a:extLst>
          </p:cNvPr>
          <p:cNvSpPr>
            <a:spLocks noGrp="1"/>
          </p:cNvSpPr>
          <p:nvPr>
            <p:ph idx="1"/>
          </p:nvPr>
        </p:nvSpPr>
        <p:spPr>
          <a:xfrm>
            <a:off x="1092200" y="2531097"/>
            <a:ext cx="11099800" cy="4572000"/>
          </a:xfrm>
        </p:spPr>
        <p:txBody>
          <a:bodyPr>
            <a:normAutofit fontScale="92500"/>
          </a:bodyPr>
          <a:lstStyle/>
          <a:p>
            <a:pPr marL="0" indent="0">
              <a:buNone/>
            </a:pPr>
            <a:endParaRPr kumimoji="1" lang="en-US" altLang="ja-JP" dirty="0"/>
          </a:p>
          <a:p>
            <a:pPr marL="0" indent="0">
              <a:buNone/>
            </a:pPr>
            <a:endParaRPr lang="en-US" altLang="ja-JP" dirty="0"/>
          </a:p>
          <a:p>
            <a:pPr marL="0" indent="0">
              <a:buNone/>
            </a:pPr>
            <a:endParaRPr kumimoji="1" lang="en-US" altLang="ja-JP" sz="3600" dirty="0"/>
          </a:p>
          <a:p>
            <a:pPr marL="0" indent="0">
              <a:buNone/>
            </a:pPr>
            <a:endParaRPr kumimoji="1" lang="en-US" altLang="ja-JP" sz="3600" dirty="0"/>
          </a:p>
          <a:p>
            <a:pPr marL="0" indent="0">
              <a:buNone/>
            </a:pPr>
            <a:r>
              <a:rPr kumimoji="1" lang="en-US" altLang="ja-JP" sz="3500" dirty="0"/>
              <a:t>        </a:t>
            </a:r>
            <a:r>
              <a:rPr kumimoji="1" lang="en-US" altLang="ja-JP" sz="4300" dirty="0" err="1">
                <a:latin typeface="Calibri" panose="020F0502020204030204" pitchFamily="34" charset="0"/>
                <a:cs typeface="Calibri" panose="020F0502020204030204" pitchFamily="34" charset="0"/>
              </a:rPr>
              <a:t>DuAxel</a:t>
            </a:r>
            <a:r>
              <a:rPr kumimoji="1" lang="en-US" altLang="ja-JP" sz="4300" dirty="0">
                <a:latin typeface="Calibri" panose="020F0502020204030204" pitchFamily="34" charset="0"/>
                <a:cs typeface="Calibri" panose="020F0502020204030204" pitchFamily="34" charset="0"/>
              </a:rPr>
              <a:t>                =        </a:t>
            </a:r>
            <a:r>
              <a:rPr kumimoji="1" lang="ja-JP" altLang="en-US" sz="4300" dirty="0">
                <a:latin typeface="Calibri" panose="020F0502020204030204" pitchFamily="34" charset="0"/>
                <a:cs typeface="Calibri" panose="020F0502020204030204" pitchFamily="34" charset="0"/>
              </a:rPr>
              <a:t>　</a:t>
            </a:r>
            <a:r>
              <a:rPr kumimoji="1" lang="en-US" altLang="ja-JP" sz="4300" dirty="0">
                <a:latin typeface="Calibri" panose="020F0502020204030204" pitchFamily="34" charset="0"/>
                <a:cs typeface="Calibri" panose="020F0502020204030204" pitchFamily="34" charset="0"/>
              </a:rPr>
              <a:t>Axel x 2</a:t>
            </a:r>
            <a:r>
              <a:rPr kumimoji="1" lang="en-US" altLang="ja-JP" sz="3600" dirty="0">
                <a:latin typeface="Calibri" panose="020F0502020204030204" pitchFamily="34" charset="0"/>
                <a:cs typeface="Calibri" panose="020F0502020204030204" pitchFamily="34" charset="0"/>
              </a:rPr>
              <a:t>             </a:t>
            </a:r>
            <a:r>
              <a:rPr kumimoji="1" lang="ja-JP" altLang="en-US" sz="3600" dirty="0">
                <a:latin typeface="Calibri" panose="020F0502020204030204" pitchFamily="34" charset="0"/>
                <a:cs typeface="Calibri" panose="020F0502020204030204" pitchFamily="34" charset="0"/>
              </a:rPr>
              <a:t>　</a:t>
            </a:r>
            <a:endParaRPr kumimoji="1" lang="en-US" altLang="ja-JP" sz="3600" dirty="0">
              <a:latin typeface="Calibri" panose="020F0502020204030204" pitchFamily="34" charset="0"/>
              <a:cs typeface="Calibri" panose="020F0502020204030204" pitchFamily="34" charset="0"/>
            </a:endParaRPr>
          </a:p>
          <a:p>
            <a:pPr marL="0" indent="0">
              <a:buNone/>
            </a:pPr>
            <a:r>
              <a:rPr lang="ja-JP" altLang="en-US" sz="3600" dirty="0">
                <a:latin typeface="Calibri" panose="020F0502020204030204" pitchFamily="34" charset="0"/>
                <a:cs typeface="Calibri" panose="020F0502020204030204" pitchFamily="34" charset="0"/>
              </a:rPr>
              <a:t>　　　　　　　　　　　　　</a:t>
            </a:r>
            <a:r>
              <a:rPr lang="en-US" altLang="ja-JP" sz="3600" dirty="0">
                <a:latin typeface="Calibri" panose="020F0502020204030204" pitchFamily="34" charset="0"/>
                <a:cs typeface="Calibri" panose="020F0502020204030204" pitchFamily="34" charset="0"/>
              </a:rPr>
              <a:t>+release/docking mechanism</a:t>
            </a:r>
            <a:endParaRPr kumimoji="1" lang="ja-JP" altLang="en-US" sz="3600" dirty="0">
              <a:latin typeface="Calibri" panose="020F0502020204030204" pitchFamily="34" charset="0"/>
              <a:cs typeface="Calibri" panose="020F0502020204030204" pitchFamily="34" charset="0"/>
            </a:endParaRPr>
          </a:p>
        </p:txBody>
      </p:sp>
      <p:sp>
        <p:nvSpPr>
          <p:cNvPr id="4" name="テキスト プレースホルダー 3">
            <a:extLst>
              <a:ext uri="{FF2B5EF4-FFF2-40B4-BE49-F238E27FC236}">
                <a16:creationId xmlns:a16="http://schemas.microsoft.com/office/drawing/2014/main" id="{50E59AF4-27C3-4D18-80D2-58A453B01A8B}"/>
              </a:ext>
            </a:extLst>
          </p:cNvPr>
          <p:cNvSpPr>
            <a:spLocks noGrp="1"/>
          </p:cNvSpPr>
          <p:nvPr>
            <p:ph type="body" sz="quarter" idx="11"/>
          </p:nvPr>
        </p:nvSpPr>
        <p:spPr/>
        <p:txBody>
          <a:bodyPr>
            <a:normAutofit fontScale="92500" lnSpcReduction="20000"/>
          </a:bodyPr>
          <a:lstStyle/>
          <a:p>
            <a:r>
              <a:rPr kumimoji="1" lang="en-US" altLang="ja-JP" dirty="0" err="1"/>
              <a:t>DuAxel</a:t>
            </a:r>
            <a:endParaRPr kumimoji="1" lang="ja-JP" altLang="en-US" dirty="0"/>
          </a:p>
        </p:txBody>
      </p:sp>
      <p:pic>
        <p:nvPicPr>
          <p:cNvPr id="6" name="図 5">
            <a:extLst>
              <a:ext uri="{FF2B5EF4-FFF2-40B4-BE49-F238E27FC236}">
                <a16:creationId xmlns:a16="http://schemas.microsoft.com/office/drawing/2014/main" id="{2F56CD08-B328-47F4-BC4D-9FA850AD87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6379" y="1954158"/>
            <a:ext cx="4777136" cy="3278529"/>
          </a:xfrm>
          <a:prstGeom prst="rect">
            <a:avLst/>
          </a:prstGeom>
          <a:noFill/>
          <a:ln>
            <a:noFill/>
          </a:ln>
        </p:spPr>
      </p:pic>
      <p:pic>
        <p:nvPicPr>
          <p:cNvPr id="8" name="図 7" descr="ダイアグラム&#10;&#10;自動的に生成された説明">
            <a:extLst>
              <a:ext uri="{FF2B5EF4-FFF2-40B4-BE49-F238E27FC236}">
                <a16:creationId xmlns:a16="http://schemas.microsoft.com/office/drawing/2014/main" id="{E408C735-4C98-4665-84CB-8F5350BA8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098" y="1925877"/>
            <a:ext cx="4458868" cy="3335090"/>
          </a:xfrm>
          <a:prstGeom prst="rect">
            <a:avLst/>
          </a:prstGeom>
        </p:spPr>
      </p:pic>
      <p:sp>
        <p:nvSpPr>
          <p:cNvPr id="5" name="テキスト ボックス 4">
            <a:extLst>
              <a:ext uri="{FF2B5EF4-FFF2-40B4-BE49-F238E27FC236}">
                <a16:creationId xmlns:a16="http://schemas.microsoft.com/office/drawing/2014/main" id="{626A70D7-27C1-4F0F-9976-D85705A53CBC}"/>
              </a:ext>
            </a:extLst>
          </p:cNvPr>
          <p:cNvSpPr txBox="1"/>
          <p:nvPr/>
        </p:nvSpPr>
        <p:spPr>
          <a:xfrm>
            <a:off x="10304202" y="4979039"/>
            <a:ext cx="447558" cy="369332"/>
          </a:xfrm>
          <a:prstGeom prst="rect">
            <a:avLst/>
          </a:prstGeom>
          <a:noFill/>
        </p:spPr>
        <p:txBody>
          <a:bodyPr wrap="square" rtlCol="0">
            <a:spAutoFit/>
          </a:bodyPr>
          <a:lstStyle/>
          <a:p>
            <a:r>
              <a:rPr kumimoji="1" lang="en-US" altLang="ja-JP" dirty="0"/>
              <a:t>[7]</a:t>
            </a:r>
            <a:endParaRPr kumimoji="1" lang="ja-JP" altLang="en-US" dirty="0"/>
          </a:p>
        </p:txBody>
      </p:sp>
      <p:sp>
        <p:nvSpPr>
          <p:cNvPr id="7" name="テキスト ボックス 6">
            <a:extLst>
              <a:ext uri="{FF2B5EF4-FFF2-40B4-BE49-F238E27FC236}">
                <a16:creationId xmlns:a16="http://schemas.microsoft.com/office/drawing/2014/main" id="{9A50668C-2204-4D85-BAEE-5C57462E7F9F}"/>
              </a:ext>
            </a:extLst>
          </p:cNvPr>
          <p:cNvSpPr txBox="1"/>
          <p:nvPr/>
        </p:nvSpPr>
        <p:spPr>
          <a:xfrm>
            <a:off x="5239119" y="4979039"/>
            <a:ext cx="447558" cy="369332"/>
          </a:xfrm>
          <a:prstGeom prst="rect">
            <a:avLst/>
          </a:prstGeom>
          <a:noFill/>
        </p:spPr>
        <p:txBody>
          <a:bodyPr wrap="none" rtlCol="0">
            <a:spAutoFit/>
          </a:bodyPr>
          <a:lstStyle/>
          <a:p>
            <a:r>
              <a:rPr kumimoji="1" lang="en-US" altLang="ja-JP" dirty="0"/>
              <a:t>[8]</a:t>
            </a:r>
            <a:endParaRPr kumimoji="1" lang="ja-JP" altLang="en-US" dirty="0"/>
          </a:p>
        </p:txBody>
      </p:sp>
    </p:spTree>
    <p:extLst>
      <p:ext uri="{BB962C8B-B14F-4D97-AF65-F5344CB8AC3E}">
        <p14:creationId xmlns:p14="http://schemas.microsoft.com/office/powerpoint/2010/main" val="1793372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0ADF1-82E7-43A1-A3DE-393CBC543A0D}"/>
              </a:ext>
            </a:extLst>
          </p:cNvPr>
          <p:cNvSpPr>
            <a:spLocks noGrp="1"/>
          </p:cNvSpPr>
          <p:nvPr>
            <p:ph type="title"/>
          </p:nvPr>
        </p:nvSpPr>
        <p:spPr/>
        <p:txBody>
          <a:bodyPr/>
          <a:lstStyle/>
          <a:p>
            <a:r>
              <a:rPr kumimoji="1" lang="en-US" altLang="ja-JP" sz="5400" dirty="0">
                <a:latin typeface="Calibri" panose="020F0502020204030204" pitchFamily="34" charset="0"/>
                <a:cs typeface="Calibri" panose="020F0502020204030204" pitchFamily="34" charset="0"/>
              </a:rPr>
              <a:t>Axel </a:t>
            </a:r>
            <a:r>
              <a:rPr kumimoji="1" lang="en-US" altLang="ja-JP" sz="2800" dirty="0">
                <a:latin typeface="Calibri" panose="020F0502020204030204" pitchFamily="34" charset="0"/>
                <a:cs typeface="Calibri" panose="020F0502020204030204" pitchFamily="34" charset="0"/>
              </a:rPr>
              <a:t>[7]</a:t>
            </a:r>
            <a:endParaRPr kumimoji="1" lang="ja-JP" altLang="en-US" sz="5400"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C58C6AC0-41AC-4BCA-819F-EC64041439EE}"/>
              </a:ext>
            </a:extLst>
          </p:cNvPr>
          <p:cNvSpPr>
            <a:spLocks noGrp="1"/>
          </p:cNvSpPr>
          <p:nvPr>
            <p:ph idx="1"/>
          </p:nvPr>
        </p:nvSpPr>
        <p:spPr/>
        <p:txBody>
          <a:bodyPr/>
          <a:lstStyle/>
          <a:p>
            <a:r>
              <a:rPr kumimoji="1" lang="en-US" altLang="ja-JP" dirty="0"/>
              <a:t>                           </a:t>
            </a:r>
            <a:endParaRPr kumimoji="1" lang="ja-JP" altLang="en-US" dirty="0"/>
          </a:p>
        </p:txBody>
      </p:sp>
      <p:sp>
        <p:nvSpPr>
          <p:cNvPr id="4" name="テキスト プレースホルダー 3">
            <a:extLst>
              <a:ext uri="{FF2B5EF4-FFF2-40B4-BE49-F238E27FC236}">
                <a16:creationId xmlns:a16="http://schemas.microsoft.com/office/drawing/2014/main" id="{35E917B2-ABD6-4C67-A910-928D5FAF1693}"/>
              </a:ext>
            </a:extLst>
          </p:cNvPr>
          <p:cNvSpPr>
            <a:spLocks noGrp="1"/>
          </p:cNvSpPr>
          <p:nvPr>
            <p:ph type="body" sz="quarter" idx="11"/>
          </p:nvPr>
        </p:nvSpPr>
        <p:spPr/>
        <p:txBody>
          <a:bodyPr>
            <a:normAutofit fontScale="92500" lnSpcReduction="20000"/>
          </a:bodyPr>
          <a:lstStyle/>
          <a:p>
            <a:r>
              <a:rPr kumimoji="1" lang="en-US" altLang="ja-JP" dirty="0" err="1"/>
              <a:t>DuAxel</a:t>
            </a:r>
            <a:endParaRPr kumimoji="1" lang="ja-JP" altLang="en-US" dirty="0"/>
          </a:p>
        </p:txBody>
      </p:sp>
      <p:pic>
        <p:nvPicPr>
          <p:cNvPr id="6" name="図 5">
            <a:extLst>
              <a:ext uri="{FF2B5EF4-FFF2-40B4-BE49-F238E27FC236}">
                <a16:creationId xmlns:a16="http://schemas.microsoft.com/office/drawing/2014/main" id="{25D9B7B4-2BE4-4D68-BA13-BE27403FC33A}"/>
              </a:ext>
            </a:extLst>
          </p:cNvPr>
          <p:cNvPicPr>
            <a:picLocks noChangeAspect="1"/>
          </p:cNvPicPr>
          <p:nvPr/>
        </p:nvPicPr>
        <p:blipFill>
          <a:blip r:embed="rId3"/>
          <a:stretch>
            <a:fillRect/>
          </a:stretch>
        </p:blipFill>
        <p:spPr>
          <a:xfrm>
            <a:off x="4976" y="2152031"/>
            <a:ext cx="5901179" cy="4107219"/>
          </a:xfrm>
          <a:prstGeom prst="rect">
            <a:avLst/>
          </a:prstGeom>
        </p:spPr>
      </p:pic>
      <p:sp>
        <p:nvSpPr>
          <p:cNvPr id="13" name="円: 塗りつぶしなし 12">
            <a:extLst>
              <a:ext uri="{FF2B5EF4-FFF2-40B4-BE49-F238E27FC236}">
                <a16:creationId xmlns:a16="http://schemas.microsoft.com/office/drawing/2014/main" id="{87F39298-D9C1-4D12-8B50-B31BFC7D6F79}"/>
              </a:ext>
            </a:extLst>
          </p:cNvPr>
          <p:cNvSpPr/>
          <p:nvPr/>
        </p:nvSpPr>
        <p:spPr>
          <a:xfrm>
            <a:off x="994728" y="3513428"/>
            <a:ext cx="1075765" cy="1075765"/>
          </a:xfrm>
          <a:prstGeom prst="donut">
            <a:avLst>
              <a:gd name="adj" fmla="val 6990"/>
            </a:avLst>
          </a:prstGeom>
          <a:solidFill>
            <a:srgbClr val="3E9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C8EDFCB3-1F38-4689-B8DF-72E82558F4A1}"/>
              </a:ext>
            </a:extLst>
          </p:cNvPr>
          <p:cNvSpPr txBox="1"/>
          <p:nvPr/>
        </p:nvSpPr>
        <p:spPr>
          <a:xfrm>
            <a:off x="5938274" y="1527855"/>
            <a:ext cx="6402894" cy="6494085"/>
          </a:xfrm>
          <a:prstGeom prst="rect">
            <a:avLst/>
          </a:prstGeom>
          <a:noFill/>
        </p:spPr>
        <p:txBody>
          <a:bodyPr wrap="square" rtlCol="0">
            <a:spAutoFit/>
          </a:bodyPr>
          <a:lstStyle/>
          <a:p>
            <a:endParaRPr lang="en-US" altLang="ja-JP" sz="3200" b="1" dirty="0">
              <a:latin typeface="+mj-ea"/>
              <a:ea typeface="+mj-ea"/>
            </a:endParaRPr>
          </a:p>
          <a:p>
            <a:pPr marL="457200" indent="-457200">
              <a:buFont typeface="Arial" panose="020B0604020202020204" pitchFamily="34" charset="0"/>
              <a:buChar char="•"/>
            </a:pPr>
            <a:r>
              <a:rPr lang="en-US" altLang="ja-JP" sz="3200" b="1" dirty="0">
                <a:latin typeface="Calibri" panose="020F0502020204030204" pitchFamily="34" charset="0"/>
                <a:ea typeface="+mj-ea"/>
                <a:cs typeface="Calibri" panose="020F0502020204030204" pitchFamily="34" charset="0"/>
              </a:rPr>
              <a:t>Developed to explore </a:t>
            </a:r>
            <a:r>
              <a:rPr lang="en-US" altLang="ja-JP" sz="3200" b="1" dirty="0">
                <a:solidFill>
                  <a:srgbClr val="3E9288"/>
                </a:solidFill>
                <a:latin typeface="Calibri" panose="020F0502020204030204" pitchFamily="34" charset="0"/>
                <a:ea typeface="+mj-ea"/>
                <a:cs typeface="Calibri" panose="020F0502020204030204" pitchFamily="34" charset="0"/>
              </a:rPr>
              <a:t>steep cliffs</a:t>
            </a:r>
            <a:r>
              <a:rPr lang="en-US" altLang="ja-JP" sz="3200" b="1" dirty="0">
                <a:latin typeface="Calibri" panose="020F0502020204030204" pitchFamily="34" charset="0"/>
                <a:ea typeface="+mj-ea"/>
                <a:cs typeface="Calibri" panose="020F0502020204030204" pitchFamily="34" charset="0"/>
              </a:rPr>
              <a:t>.</a:t>
            </a:r>
          </a:p>
          <a:p>
            <a:pPr marL="457200" indent="-457200">
              <a:buFont typeface="Arial" panose="020B0604020202020204" pitchFamily="34" charset="0"/>
              <a:buChar char="•"/>
            </a:pPr>
            <a:endParaRPr lang="en-US" altLang="ja-JP" sz="3200" b="1" dirty="0">
              <a:latin typeface="Calibri" panose="020F0502020204030204" pitchFamily="34" charset="0"/>
              <a:ea typeface="+mj-ea"/>
              <a:cs typeface="Calibri" panose="020F0502020204030204" pitchFamily="34" charset="0"/>
            </a:endParaRPr>
          </a:p>
          <a:p>
            <a:pPr marL="457200" indent="-457200">
              <a:buFont typeface="Arial" panose="020B0604020202020204" pitchFamily="34" charset="0"/>
              <a:buChar char="•"/>
            </a:pPr>
            <a:r>
              <a:rPr lang="en-US" altLang="ja-JP" sz="3200" b="1" dirty="0">
                <a:solidFill>
                  <a:srgbClr val="3E9288"/>
                </a:solidFill>
                <a:latin typeface="Calibri" panose="020F0502020204030204" pitchFamily="34" charset="0"/>
                <a:ea typeface="+mj-ea"/>
                <a:cs typeface="Calibri" panose="020F0502020204030204" pitchFamily="34" charset="0"/>
              </a:rPr>
              <a:t>Tethered</a:t>
            </a:r>
            <a:r>
              <a:rPr lang="en-US" altLang="ja-JP" sz="3200" b="1" dirty="0">
                <a:latin typeface="Calibri" panose="020F0502020204030204" pitchFamily="34" charset="0"/>
                <a:ea typeface="+mj-ea"/>
                <a:cs typeface="Calibri" panose="020F0502020204030204" pitchFamily="34" charset="0"/>
              </a:rPr>
              <a:t> to Main-rover.</a:t>
            </a:r>
          </a:p>
          <a:p>
            <a:pPr marL="457200" indent="-457200">
              <a:buFont typeface="Arial" panose="020B0604020202020204" pitchFamily="34" charset="0"/>
              <a:buChar char="•"/>
            </a:pPr>
            <a:endParaRPr lang="en-US" altLang="ja-JP" sz="3200" b="1" dirty="0">
              <a:latin typeface="Calibri" panose="020F0502020204030204" pitchFamily="34" charset="0"/>
              <a:ea typeface="+mj-ea"/>
              <a:cs typeface="Calibri" panose="020F0502020204030204" pitchFamily="34" charset="0"/>
            </a:endParaRPr>
          </a:p>
          <a:p>
            <a:pPr marL="457200" indent="-457200">
              <a:buFont typeface="Arial" panose="020B0604020202020204" pitchFamily="34" charset="0"/>
              <a:buChar char="•"/>
            </a:pPr>
            <a:r>
              <a:rPr lang="en-US" altLang="ja-JP" sz="3200" b="1" dirty="0">
                <a:latin typeface="Calibri" panose="020F0502020204030204" pitchFamily="34" charset="0"/>
                <a:ea typeface="+mj-ea"/>
                <a:cs typeface="Calibri" panose="020F0502020204030204" pitchFamily="34" charset="0"/>
              </a:rPr>
              <a:t>Only </a:t>
            </a:r>
            <a:r>
              <a:rPr lang="en-US" altLang="ja-JP" sz="3200" b="1" dirty="0">
                <a:solidFill>
                  <a:srgbClr val="3E9288"/>
                </a:solidFill>
                <a:latin typeface="Calibri" panose="020F0502020204030204" pitchFamily="34" charset="0"/>
                <a:ea typeface="+mj-ea"/>
                <a:cs typeface="Calibri" panose="020F0502020204030204" pitchFamily="34" charset="0"/>
              </a:rPr>
              <a:t>4 </a:t>
            </a:r>
            <a:r>
              <a:rPr lang="en-US" altLang="ja-JP" sz="3200" b="1" i="0" dirty="0">
                <a:solidFill>
                  <a:srgbClr val="3E9288"/>
                </a:solidFill>
                <a:effectLst/>
                <a:latin typeface="Calibri" panose="020F0502020204030204" pitchFamily="34" charset="0"/>
                <a:ea typeface="+mj-ea"/>
                <a:cs typeface="Calibri" panose="020F0502020204030204" pitchFamily="34" charset="0"/>
              </a:rPr>
              <a:t>actuators</a:t>
            </a:r>
          </a:p>
          <a:p>
            <a:pPr lvl="1"/>
            <a:r>
              <a:rPr lang="ja-JP" altLang="en-US" sz="3200" b="1" i="0" dirty="0">
                <a:solidFill>
                  <a:schemeClr val="tx2"/>
                </a:solidFill>
                <a:effectLst/>
                <a:latin typeface="Calibri" panose="020F0502020204030204" pitchFamily="34" charset="0"/>
                <a:ea typeface="+mj-ea"/>
                <a:cs typeface="Calibri" panose="020F0502020204030204" pitchFamily="34" charset="0"/>
              </a:rPr>
              <a:t>→ </a:t>
            </a:r>
            <a:r>
              <a:rPr lang="en-US" altLang="ja-JP" sz="3200" b="1" i="0" dirty="0">
                <a:solidFill>
                  <a:schemeClr val="tx2"/>
                </a:solidFill>
                <a:effectLst/>
                <a:latin typeface="Calibri" panose="020F0502020204030204" pitchFamily="34" charset="0"/>
                <a:ea typeface="+mj-ea"/>
                <a:cs typeface="Calibri" panose="020F0502020204030204" pitchFamily="34" charset="0"/>
              </a:rPr>
              <a:t>crash‐proof, redundancy</a:t>
            </a:r>
          </a:p>
          <a:p>
            <a:pPr lvl="1"/>
            <a:endParaRPr lang="en-US" altLang="ja-JP" sz="3200" b="1" i="0" dirty="0">
              <a:solidFill>
                <a:schemeClr val="tx2"/>
              </a:solidFill>
              <a:effectLst/>
              <a:latin typeface="Calibri" panose="020F0502020204030204" pitchFamily="34" charset="0"/>
              <a:ea typeface="+mj-ea"/>
              <a:cs typeface="Calibri" panose="020F0502020204030204" pitchFamily="34" charset="0"/>
            </a:endParaRPr>
          </a:p>
          <a:p>
            <a:pPr marL="457200" indent="-457200">
              <a:buFont typeface="Arial" panose="020B0604020202020204" pitchFamily="34" charset="0"/>
              <a:buChar char="•"/>
            </a:pPr>
            <a:r>
              <a:rPr kumimoji="1" lang="en-US" altLang="ja-JP" sz="3200" b="1" dirty="0">
                <a:latin typeface="Calibri" panose="020F0502020204030204" pitchFamily="34" charset="0"/>
                <a:ea typeface="+mj-ea"/>
                <a:cs typeface="Calibri" panose="020F0502020204030204" pitchFamily="34" charset="0"/>
              </a:rPr>
              <a:t>left‐right </a:t>
            </a:r>
            <a:r>
              <a:rPr kumimoji="1" lang="en-US" altLang="ja-JP" sz="3200" b="1" dirty="0">
                <a:solidFill>
                  <a:srgbClr val="3E9288"/>
                </a:solidFill>
                <a:latin typeface="Calibri" panose="020F0502020204030204" pitchFamily="34" charset="0"/>
                <a:ea typeface="+mj-ea"/>
                <a:cs typeface="Calibri" panose="020F0502020204030204" pitchFamily="34" charset="0"/>
              </a:rPr>
              <a:t>symmetry</a:t>
            </a:r>
          </a:p>
          <a:p>
            <a:pPr lvl="1"/>
            <a:r>
              <a:rPr lang="ja-JP" altLang="en-US" sz="3200" b="1" dirty="0">
                <a:solidFill>
                  <a:schemeClr val="tx2"/>
                </a:solidFill>
                <a:latin typeface="Calibri" panose="020F0502020204030204" pitchFamily="34" charset="0"/>
                <a:ea typeface="+mj-ea"/>
                <a:cs typeface="Calibri" panose="020F0502020204030204" pitchFamily="34" charset="0"/>
              </a:rPr>
              <a:t>→ </a:t>
            </a:r>
            <a:r>
              <a:rPr lang="en-US" altLang="ja-JP" sz="3200" b="1" dirty="0">
                <a:solidFill>
                  <a:schemeClr val="tx2"/>
                </a:solidFill>
                <a:latin typeface="Calibri" panose="020F0502020204030204" pitchFamily="34" charset="0"/>
                <a:ea typeface="+mj-ea"/>
                <a:cs typeface="Calibri" panose="020F0502020204030204" pitchFamily="34" charset="0"/>
              </a:rPr>
              <a:t>overturning stability</a:t>
            </a:r>
          </a:p>
          <a:p>
            <a:pPr lvl="1"/>
            <a:endParaRPr lang="en-US" altLang="ja-JP" sz="3200" b="1" dirty="0">
              <a:solidFill>
                <a:schemeClr val="tx2"/>
              </a:solidFill>
              <a:latin typeface="Calibri" panose="020F0502020204030204" pitchFamily="34" charset="0"/>
              <a:ea typeface="+mj-ea"/>
              <a:cs typeface="Calibri" panose="020F0502020204030204" pitchFamily="34" charset="0"/>
            </a:endParaRPr>
          </a:p>
          <a:p>
            <a:pPr lvl="1"/>
            <a:r>
              <a:rPr lang="en-US" altLang="ja-JP" sz="3200" b="1" dirty="0">
                <a:solidFill>
                  <a:schemeClr val="tx2"/>
                </a:solidFill>
                <a:latin typeface="Calibri" panose="020F0502020204030204" pitchFamily="34" charset="0"/>
                <a:ea typeface="+mj-ea"/>
                <a:cs typeface="Calibri" panose="020F0502020204030204" pitchFamily="34" charset="0"/>
              </a:rPr>
              <a:t>				</a:t>
            </a:r>
          </a:p>
          <a:p>
            <a:pPr marL="914400" lvl="1" indent="-457200">
              <a:buFont typeface="Arial" panose="020B0604020202020204" pitchFamily="34" charset="0"/>
              <a:buChar char="•"/>
            </a:pPr>
            <a:endParaRPr kumimoji="1" lang="en-US" altLang="ja-JP" sz="3200" b="1" dirty="0">
              <a:latin typeface="Calibri" panose="020F0502020204030204" pitchFamily="34" charset="0"/>
              <a:ea typeface="+mj-ea"/>
              <a:cs typeface="Calibri" panose="020F0502020204030204" pitchFamily="34" charset="0"/>
            </a:endParaRPr>
          </a:p>
        </p:txBody>
      </p:sp>
      <p:sp>
        <p:nvSpPr>
          <p:cNvPr id="16" name="円: 塗りつぶしなし 15">
            <a:extLst>
              <a:ext uri="{FF2B5EF4-FFF2-40B4-BE49-F238E27FC236}">
                <a16:creationId xmlns:a16="http://schemas.microsoft.com/office/drawing/2014/main" id="{13518421-B862-41C0-A378-1D9262D04D25}"/>
              </a:ext>
            </a:extLst>
          </p:cNvPr>
          <p:cNvSpPr/>
          <p:nvPr/>
        </p:nvSpPr>
        <p:spPr>
          <a:xfrm>
            <a:off x="1873895" y="4110307"/>
            <a:ext cx="1075765" cy="1075765"/>
          </a:xfrm>
          <a:prstGeom prst="donut">
            <a:avLst>
              <a:gd name="adj" fmla="val 6990"/>
            </a:avLst>
          </a:prstGeom>
          <a:solidFill>
            <a:srgbClr val="3E9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11AB948F-B2BA-4457-9C4C-67C14D75D722}"/>
              </a:ext>
            </a:extLst>
          </p:cNvPr>
          <p:cNvSpPr/>
          <p:nvPr/>
        </p:nvSpPr>
        <p:spPr>
          <a:xfrm>
            <a:off x="4308567" y="3513428"/>
            <a:ext cx="1075765" cy="1075765"/>
          </a:xfrm>
          <a:prstGeom prst="donut">
            <a:avLst>
              <a:gd name="adj" fmla="val 6990"/>
            </a:avLst>
          </a:prstGeom>
          <a:solidFill>
            <a:srgbClr val="3E9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 塗りつぶしなし 17">
            <a:extLst>
              <a:ext uri="{FF2B5EF4-FFF2-40B4-BE49-F238E27FC236}">
                <a16:creationId xmlns:a16="http://schemas.microsoft.com/office/drawing/2014/main" id="{783DBBD9-9105-41FB-9B5C-2891B39E5AA5}"/>
              </a:ext>
            </a:extLst>
          </p:cNvPr>
          <p:cNvSpPr/>
          <p:nvPr/>
        </p:nvSpPr>
        <p:spPr>
          <a:xfrm>
            <a:off x="3444850" y="4110307"/>
            <a:ext cx="1075765" cy="1075765"/>
          </a:xfrm>
          <a:prstGeom prst="donut">
            <a:avLst>
              <a:gd name="adj" fmla="val 6990"/>
            </a:avLst>
          </a:prstGeom>
          <a:solidFill>
            <a:srgbClr val="3E9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5168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Lst>
  </p:timing>
</p:sld>
</file>

<file path=ppt/theme/theme1.xml><?xml version="1.0" encoding="utf-8"?>
<a:theme xmlns:a="http://schemas.openxmlformats.org/drawingml/2006/main" name="Office テーマ">
  <a:themeElements>
    <a:clrScheme name="ユーザー定義 8">
      <a:dk1>
        <a:srgbClr val="4D4D4D"/>
      </a:dk1>
      <a:lt1>
        <a:srgbClr val="F8F8F8"/>
      </a:lt1>
      <a:dk2>
        <a:srgbClr val="7F7F7F"/>
      </a:dk2>
      <a:lt2>
        <a:srgbClr val="B2B2B2"/>
      </a:lt2>
      <a:accent1>
        <a:srgbClr val="2E5B96"/>
      </a:accent1>
      <a:accent2>
        <a:srgbClr val="C03936"/>
      </a:accent2>
      <a:accent3>
        <a:srgbClr val="ED7D31"/>
      </a:accent3>
      <a:accent4>
        <a:srgbClr val="3E9288"/>
      </a:accent4>
      <a:accent5>
        <a:srgbClr val="4747C1"/>
      </a:accent5>
      <a:accent6>
        <a:srgbClr val="70AD47"/>
      </a:accent6>
      <a:hlink>
        <a:srgbClr val="0563C1"/>
      </a:hlink>
      <a:folHlink>
        <a:srgbClr val="954F72"/>
      </a:folHlink>
    </a:clrScheme>
    <a:fontScheme name="ユーザー定義 2">
      <a:majorFont>
        <a:latin typeface="Segoe UI"/>
        <a:ea typeface="游ゴシック Medium"/>
        <a:cs typeface=""/>
      </a:majorFont>
      <a:minorFont>
        <a:latin typeface="Segoe UI"/>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研究発表用テンプレート2018版.potx" id="{A469081F-64EF-4CF6-91D3-5B6940AC2E8C}" vid="{E103DA89-B06B-4F94-A5A3-B576187FA3F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E7783413B678BA4F83764129A5DB4607" ma:contentTypeVersion="0" ma:contentTypeDescription="新しいドキュメントを作成します。" ma:contentTypeScope="" ma:versionID="36bbfa3e05015206d9e02241ed477da6">
  <xsd:schema xmlns:xsd="http://www.w3.org/2001/XMLSchema" xmlns:xs="http://www.w3.org/2001/XMLSchema" xmlns:p="http://schemas.microsoft.com/office/2006/metadata/properties" targetNamespace="http://schemas.microsoft.com/office/2006/metadata/properties" ma:root="true" ma:fieldsID="bfa5fc393d419cfd9816b88a984ff78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FD21F3-24CC-4605-A5CE-D678D2531AFB}">
  <ds:schemaRefs>
    <ds:schemaRef ds:uri="http://schemas.microsoft.com/sharepoint/v3/contenttype/forms"/>
  </ds:schemaRefs>
</ds:datastoreItem>
</file>

<file path=customXml/itemProps2.xml><?xml version="1.0" encoding="utf-8"?>
<ds:datastoreItem xmlns:ds="http://schemas.openxmlformats.org/officeDocument/2006/customXml" ds:itemID="{2B33ED81-A378-482E-B710-0D21A32023B2}">
  <ds:schemaRefs>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purl.org/dc/dcmitype/"/>
    <ds:schemaRef ds:uri="http://purl.org/dc/elements/1.1/"/>
    <ds:schemaRef ds:uri="http://purl.org/dc/terms/"/>
  </ds:schemaRefs>
</ds:datastoreItem>
</file>

<file path=customXml/itemProps3.xml><?xml version="1.0" encoding="utf-8"?>
<ds:datastoreItem xmlns:ds="http://schemas.openxmlformats.org/officeDocument/2006/customXml" ds:itemID="{BE74453E-F96D-478A-A3EE-1788D5BEB2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研究発表用テンプレート2018版</Template>
  <TotalTime>2141</TotalTime>
  <Words>3564</Words>
  <Application>Microsoft Office PowerPoint</Application>
  <PresentationFormat>ワイド画面</PresentationFormat>
  <Paragraphs>508</Paragraphs>
  <Slides>28</Slides>
  <Notes>28</Notes>
  <HiddenSlides>0</HiddenSlides>
  <MMClips>2</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28</vt:i4>
      </vt:variant>
    </vt:vector>
  </HeadingPairs>
  <TitlesOfParts>
    <vt:vector size="38" baseType="lpstr">
      <vt:lpstr>CMR9</vt:lpstr>
      <vt:lpstr>Segoe UI 本文</vt:lpstr>
      <vt:lpstr>游ゴシック</vt:lpstr>
      <vt:lpstr>游ゴシック Medium</vt:lpstr>
      <vt:lpstr>Arial</vt:lpstr>
      <vt:lpstr>Calibri</vt:lpstr>
      <vt:lpstr>Roboto</vt:lpstr>
      <vt:lpstr>Segoe UI</vt:lpstr>
      <vt:lpstr>Wingdings</vt:lpstr>
      <vt:lpstr>Office テーマ</vt:lpstr>
      <vt:lpstr>Research Trends on Exploration Robots for Lunar or Planetary Caves  月・惑星の縦孔洞窟における 探査ローバの研究動向</vt:lpstr>
      <vt:lpstr>Outline</vt:lpstr>
      <vt:lpstr>Why we explore lunar/planetary caves?</vt:lpstr>
      <vt:lpstr>Ideas </vt:lpstr>
      <vt:lpstr>Ideas </vt:lpstr>
      <vt:lpstr>Ideas </vt:lpstr>
      <vt:lpstr>Outline</vt:lpstr>
      <vt:lpstr>(1) DuAxel (Issa, NASA/JPL, 2012)[8]</vt:lpstr>
      <vt:lpstr>Axel [7]</vt:lpstr>
      <vt:lpstr>Mission scenario by DuAxel</vt:lpstr>
      <vt:lpstr>(2) Daedalus (ESA, Julius-Maximilians-Universität Würzburg,2021)[9]</vt:lpstr>
      <vt:lpstr>PowerPoint プレゼンテーション</vt:lpstr>
      <vt:lpstr>PowerPoint プレゼンテーション</vt:lpstr>
      <vt:lpstr>(3) FreeBot (Liang, The Chinese University of Hong Kong,2020)[10]</vt:lpstr>
      <vt:lpstr>FreeBot -Connection and Separation- </vt:lpstr>
      <vt:lpstr>PowerPoint プレゼンテーション</vt:lpstr>
      <vt:lpstr>(4) Transformable Lunar Robot                     (JAXA, Doshisha Univ., Sony, 2021)[17]</vt:lpstr>
      <vt:lpstr>Summary -transforming robot-</vt:lpstr>
      <vt:lpstr>Outline</vt:lpstr>
      <vt:lpstr>(1)Microbot (Dubowsky, MIT, 2005)[12]</vt:lpstr>
      <vt:lpstr>PowerPoint プレゼンテーション</vt:lpstr>
      <vt:lpstr>PowerPoint プレゼンテーション</vt:lpstr>
      <vt:lpstr>Microbot -simulation-</vt:lpstr>
      <vt:lpstr>(2)Hopping robot by inside springs                                                                                                     (Ishikawa kosen, 2015)[15]</vt:lpstr>
      <vt:lpstr>PowerPoint プレゼンテーション</vt:lpstr>
      <vt:lpstr>PowerPoint プレゼンテーション</vt:lpstr>
      <vt:lpstr>Summary -hopping robots-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月・惑星の縦孔洞窟における 探査ローバの研究動向</dc:title>
  <dc:creator>稲原　慶太</dc:creator>
  <cp:lastModifiedBy>稲原 慶太</cp:lastModifiedBy>
  <cp:revision>26</cp:revision>
  <dcterms:created xsi:type="dcterms:W3CDTF">2021-11-09T08:57:28Z</dcterms:created>
  <dcterms:modified xsi:type="dcterms:W3CDTF">2021-11-12T03:17:34Z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0x010100E7783413B678BA4F83764129A5DB4607</vt:lpwstr>
  </property>
</Properties>
</file>